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B2C8"/>
    <a:srgbClr val="99FF33"/>
    <a:srgbClr val="FF3300"/>
    <a:srgbClr val="990000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DA11B-D816-4481-9EDA-B1B087A8A8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B97AC-7D38-4289-9DA8-43B91C9D56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5C585-4DC2-47FB-86AA-4465838D01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B7F7D-AD8D-4371-9910-0F60D41C4E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B2F5D-D5BE-404E-B0ED-014AD3351C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3616D-57C9-4D51-BEA2-2CBF38A078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34CAF-9BC4-42B4-9177-841F3FFDEC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6D3B7-F674-4C6F-9D5A-E378BCEDFA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E841F-5D3C-4247-ABCF-F82918D469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79AD2-34F8-4F7A-8F4E-0B2A5B58B4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C634-E0C8-4025-A8B9-8C19C15C0A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A143E0-A28F-4E9C-8ECF-190AE811FDC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r>
              <a:rPr lang="ru-RU"/>
              <a:t>Вспомогательное оборудование ГЭУ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77888" y="4983163"/>
            <a:ext cx="75041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Тема 2:  СФМ процессов управления ГЭУ</a:t>
            </a:r>
          </a:p>
        </p:txBody>
      </p:sp>
      <p:pic>
        <p:nvPicPr>
          <p:cNvPr id="2055" name="Picture 7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124200"/>
            <a:ext cx="5513388" cy="1685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Параметры физических процессов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52400" y="5224463"/>
            <a:ext cx="13468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/>
              <a:t>[</a:t>
            </a:r>
            <a:r>
              <a:rPr lang="en-US" sz="3200" dirty="0"/>
              <a:t>M, </a:t>
            </a:r>
            <a:r>
              <a:rPr lang="en-US" sz="3200" dirty="0" err="1"/>
              <a:t>I</a:t>
            </a:r>
            <a:r>
              <a:rPr lang="en-US" sz="3200" baseline="-25000" dirty="0" err="1"/>
              <a:t>B</a:t>
            </a:r>
            <a:r>
              <a:rPr lang="en-US" sz="3200" dirty="0"/>
              <a:t>]</a:t>
            </a:r>
            <a:endParaRPr lang="ru-RU" sz="3200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600200" y="5105400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u="sng" dirty="0">
                <a:solidFill>
                  <a:srgbClr val="C00000"/>
                </a:solidFill>
              </a:rPr>
              <a:t>d</a:t>
            </a:r>
            <a:r>
              <a:rPr lang="en-US" sz="3200" u="sng" dirty="0">
                <a:solidFill>
                  <a:srgbClr val="C00000"/>
                </a:solidFill>
                <a:latin typeface="Symbol" pitchFamily="18" charset="2"/>
              </a:rPr>
              <a:t> Y </a:t>
            </a:r>
          </a:p>
          <a:p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dt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743200" y="5334000"/>
            <a:ext cx="609600" cy="328613"/>
          </a:xfrm>
          <a:prstGeom prst="rightArrow">
            <a:avLst>
              <a:gd name="adj1" fmla="val 50000"/>
              <a:gd name="adj2" fmla="val 4637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373438" y="5165725"/>
            <a:ext cx="2722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CCCC"/>
                </a:solidFill>
              </a:rPr>
              <a:t>&lt;</a:t>
            </a:r>
            <a:r>
              <a:rPr lang="en-US" sz="3200" dirty="0">
                <a:solidFill>
                  <a:srgbClr val="C00000"/>
                </a:solidFill>
              </a:rPr>
              <a:t>E</a:t>
            </a:r>
            <a:r>
              <a:rPr lang="en-US" sz="3200" dirty="0"/>
              <a:t> [U, I, f, </a:t>
            </a:r>
            <a:r>
              <a:rPr lang="en-US" sz="3600" dirty="0">
                <a:latin typeface="Symbol" pitchFamily="18" charset="2"/>
              </a:rPr>
              <a:t>j]</a:t>
            </a:r>
            <a:r>
              <a:rPr lang="en-US" sz="3200" dirty="0">
                <a:solidFill>
                  <a:srgbClr val="FFCCCC"/>
                </a:solidFill>
                <a:latin typeface="Symbol" pitchFamily="18" charset="2"/>
              </a:rPr>
              <a:t>&gt;</a:t>
            </a:r>
            <a:endParaRPr lang="ru-RU" sz="3200" dirty="0">
              <a:solidFill>
                <a:srgbClr val="FFCCCC"/>
              </a:solidFill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387600" y="5235575"/>
            <a:ext cx="41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CCCC"/>
                </a:solidFill>
              </a:rPr>
              <a:t>&gt;</a:t>
            </a:r>
            <a:endParaRPr lang="ru-RU" sz="3200" dirty="0">
              <a:solidFill>
                <a:srgbClr val="FFCCCC"/>
              </a:solidFill>
            </a:endParaRPr>
          </a:p>
        </p:txBody>
      </p:sp>
      <p:grpSp>
        <p:nvGrpSpPr>
          <p:cNvPr id="12312" name="Group 24"/>
          <p:cNvGrpSpPr>
            <a:grpSpLocks/>
          </p:cNvGrpSpPr>
          <p:nvPr/>
        </p:nvGrpSpPr>
        <p:grpSpPr bwMode="auto">
          <a:xfrm>
            <a:off x="5867400" y="2971800"/>
            <a:ext cx="2209800" cy="2971800"/>
            <a:chOff x="3648" y="1488"/>
            <a:chExt cx="1392" cy="1872"/>
          </a:xfrm>
        </p:grpSpPr>
        <p:grpSp>
          <p:nvGrpSpPr>
            <p:cNvPr id="12306" name="Group 18"/>
            <p:cNvGrpSpPr>
              <a:grpSpLocks/>
            </p:cNvGrpSpPr>
            <p:nvPr/>
          </p:nvGrpSpPr>
          <p:grpSpPr bwMode="auto">
            <a:xfrm>
              <a:off x="4224" y="1488"/>
              <a:ext cx="745" cy="1872"/>
              <a:chOff x="2640" y="1488"/>
              <a:chExt cx="745" cy="1872"/>
            </a:xfrm>
          </p:grpSpPr>
          <p:sp>
            <p:nvSpPr>
              <p:cNvPr id="12307" name="Line 19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5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lgDashDot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08" name="AutoShape 20"/>
              <p:cNvSpPr>
                <a:spLocks noChangeArrowheads="1"/>
              </p:cNvSpPr>
              <p:nvPr/>
            </p:nvSpPr>
            <p:spPr bwMode="auto">
              <a:xfrm>
                <a:off x="2640" y="1702"/>
                <a:ext cx="192" cy="192"/>
              </a:xfrm>
              <a:prstGeom prst="curvedRightArrow">
                <a:avLst>
                  <a:gd name="adj1" fmla="val 20000"/>
                  <a:gd name="adj2" fmla="val 40000"/>
                  <a:gd name="adj3" fmla="val 33333"/>
                </a:avLst>
              </a:prstGeom>
              <a:solidFill>
                <a:srgbClr val="3366FF"/>
              </a:solidFill>
              <a:ln w="12700">
                <a:solidFill>
                  <a:schemeClr val="folHlink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9" name="Text Box 21"/>
              <p:cNvSpPr txBox="1">
                <a:spLocks noChangeArrowheads="1"/>
              </p:cNvSpPr>
              <p:nvPr/>
            </p:nvSpPr>
            <p:spPr bwMode="auto">
              <a:xfrm>
                <a:off x="3014" y="1488"/>
                <a:ext cx="371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ru-RU">
                    <a:latin typeface="Arial Cyr" charset="-52"/>
                  </a:rPr>
                  <a:t>М</a:t>
                </a:r>
                <a:r>
                  <a:rPr lang="ru-RU" sz="3600" baseline="-25000">
                    <a:latin typeface="Arial Cyr" charset="-52"/>
                  </a:rPr>
                  <a:t>т</a:t>
                </a:r>
              </a:p>
            </p:txBody>
          </p:sp>
        </p:grpSp>
        <p:grpSp>
          <p:nvGrpSpPr>
            <p:cNvPr id="12310" name="Group 22"/>
            <p:cNvGrpSpPr>
              <a:grpSpLocks/>
            </p:cNvGrpSpPr>
            <p:nvPr/>
          </p:nvGrpSpPr>
          <p:grpSpPr bwMode="auto">
            <a:xfrm>
              <a:off x="3648" y="2285"/>
              <a:ext cx="1392" cy="451"/>
              <a:chOff x="2928" y="2285"/>
              <a:chExt cx="1392" cy="451"/>
            </a:xfrm>
          </p:grpSpPr>
          <p:sp>
            <p:nvSpPr>
              <p:cNvPr id="12298" name="Rectangle 10" descr="Темный горизонтальный"/>
              <p:cNvSpPr>
                <a:spLocks noChangeArrowheads="1"/>
              </p:cNvSpPr>
              <p:nvPr/>
            </p:nvSpPr>
            <p:spPr bwMode="auto">
              <a:xfrm>
                <a:off x="2928" y="2400"/>
                <a:ext cx="336" cy="336"/>
              </a:xfrm>
              <a:prstGeom prst="rect">
                <a:avLst/>
              </a:prstGeom>
              <a:pattFill prst="dkHorz">
                <a:fgClr>
                  <a:srgbClr val="7AB1F4"/>
                </a:fgClr>
                <a:bgClr>
                  <a:schemeClr val="folHlink"/>
                </a:bgClr>
              </a:pattFill>
              <a:ln w="5715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299" name="Rectangle 11" descr="Темный горизонтальный"/>
              <p:cNvSpPr>
                <a:spLocks noChangeArrowheads="1"/>
              </p:cNvSpPr>
              <p:nvPr/>
            </p:nvSpPr>
            <p:spPr bwMode="auto">
              <a:xfrm>
                <a:off x="3984" y="2400"/>
                <a:ext cx="336" cy="336"/>
              </a:xfrm>
              <a:prstGeom prst="rect">
                <a:avLst/>
              </a:prstGeom>
              <a:pattFill prst="dkHorz">
                <a:fgClr>
                  <a:srgbClr val="7AB1F4"/>
                </a:fgClr>
                <a:bgClr>
                  <a:schemeClr val="folHlink"/>
                </a:bgClr>
              </a:pattFill>
              <a:ln w="5715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0" name="AutoShape 12"/>
              <p:cNvSpPr>
                <a:spLocks noChangeArrowheads="1"/>
              </p:cNvSpPr>
              <p:nvPr/>
            </p:nvSpPr>
            <p:spPr bwMode="auto">
              <a:xfrm rot="1615388">
                <a:off x="3216" y="2285"/>
                <a:ext cx="96" cy="144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1" name="AutoShape 13"/>
              <p:cNvSpPr>
                <a:spLocks noChangeArrowheads="1"/>
              </p:cNvSpPr>
              <p:nvPr/>
            </p:nvSpPr>
            <p:spPr bwMode="auto">
              <a:xfrm rot="19984612" flipH="1">
                <a:off x="3936" y="2304"/>
                <a:ext cx="96" cy="144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312" y="2400"/>
                <a:ext cx="624" cy="33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228600" y="3429000"/>
            <a:ext cx="476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u="sng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Электромагнитное преобразование</a:t>
            </a:r>
          </a:p>
        </p:txBody>
      </p:sp>
      <p:pic>
        <p:nvPicPr>
          <p:cNvPr id="12313" name="Picture 25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5513388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autoUpdateAnimBg="0"/>
      <p:bldP spid="12292" grpId="0" autoUpdateAnimBg="0"/>
      <p:bldP spid="12293" grpId="0" animBg="1"/>
      <p:bldP spid="12294" grpId="0" autoUpdateAnimBg="0"/>
      <p:bldP spid="12295" grpId="0" autoUpdateAnimBg="0"/>
      <p:bldP spid="123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27" name="Group 15"/>
          <p:cNvGrpSpPr>
            <a:grpSpLocks/>
          </p:cNvGrpSpPr>
          <p:nvPr/>
        </p:nvGrpSpPr>
        <p:grpSpPr bwMode="auto">
          <a:xfrm>
            <a:off x="5867400" y="2971800"/>
            <a:ext cx="2209800" cy="2971800"/>
            <a:chOff x="3648" y="1488"/>
            <a:chExt cx="1392" cy="1872"/>
          </a:xfrm>
        </p:grpSpPr>
        <p:grpSp>
          <p:nvGrpSpPr>
            <p:cNvPr id="13328" name="Group 16"/>
            <p:cNvGrpSpPr>
              <a:grpSpLocks/>
            </p:cNvGrpSpPr>
            <p:nvPr/>
          </p:nvGrpSpPr>
          <p:grpSpPr bwMode="auto">
            <a:xfrm>
              <a:off x="4224" y="1488"/>
              <a:ext cx="745" cy="1872"/>
              <a:chOff x="2640" y="1488"/>
              <a:chExt cx="745" cy="1872"/>
            </a:xfrm>
          </p:grpSpPr>
          <p:sp>
            <p:nvSpPr>
              <p:cNvPr id="13329" name="Line 17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5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lgDashDot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0" name="AutoShape 18"/>
              <p:cNvSpPr>
                <a:spLocks noChangeArrowheads="1"/>
              </p:cNvSpPr>
              <p:nvPr/>
            </p:nvSpPr>
            <p:spPr bwMode="auto">
              <a:xfrm>
                <a:off x="2640" y="1702"/>
                <a:ext cx="192" cy="192"/>
              </a:xfrm>
              <a:prstGeom prst="curvedRightArrow">
                <a:avLst>
                  <a:gd name="adj1" fmla="val 20000"/>
                  <a:gd name="adj2" fmla="val 40000"/>
                  <a:gd name="adj3" fmla="val 33333"/>
                </a:avLst>
              </a:prstGeom>
              <a:solidFill>
                <a:srgbClr val="3366FF"/>
              </a:solidFill>
              <a:ln w="12700">
                <a:solidFill>
                  <a:schemeClr val="folHlink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1" name="Text Box 19"/>
              <p:cNvSpPr txBox="1">
                <a:spLocks noChangeArrowheads="1"/>
              </p:cNvSpPr>
              <p:nvPr/>
            </p:nvSpPr>
            <p:spPr bwMode="auto">
              <a:xfrm>
                <a:off x="3014" y="1488"/>
                <a:ext cx="371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ru-RU">
                    <a:latin typeface="Arial Cyr" charset="-52"/>
                  </a:rPr>
                  <a:t>М</a:t>
                </a:r>
                <a:r>
                  <a:rPr lang="ru-RU" sz="3600" baseline="-25000">
                    <a:latin typeface="Arial Cyr" charset="-52"/>
                  </a:rPr>
                  <a:t>т</a:t>
                </a:r>
              </a:p>
            </p:txBody>
          </p:sp>
        </p:grpSp>
        <p:grpSp>
          <p:nvGrpSpPr>
            <p:cNvPr id="13332" name="Group 20"/>
            <p:cNvGrpSpPr>
              <a:grpSpLocks/>
            </p:cNvGrpSpPr>
            <p:nvPr/>
          </p:nvGrpSpPr>
          <p:grpSpPr bwMode="auto">
            <a:xfrm>
              <a:off x="3648" y="2285"/>
              <a:ext cx="1392" cy="451"/>
              <a:chOff x="2928" y="2285"/>
              <a:chExt cx="1392" cy="451"/>
            </a:xfrm>
          </p:grpSpPr>
          <p:sp>
            <p:nvSpPr>
              <p:cNvPr id="13333" name="Rectangle 21" descr="Темный горизонтальный"/>
              <p:cNvSpPr>
                <a:spLocks noChangeArrowheads="1"/>
              </p:cNvSpPr>
              <p:nvPr/>
            </p:nvSpPr>
            <p:spPr bwMode="auto">
              <a:xfrm>
                <a:off x="2928" y="2400"/>
                <a:ext cx="336" cy="336"/>
              </a:xfrm>
              <a:prstGeom prst="rect">
                <a:avLst/>
              </a:prstGeom>
              <a:pattFill prst="dkHorz">
                <a:fgClr>
                  <a:srgbClr val="7AB1F4"/>
                </a:fgClr>
                <a:bgClr>
                  <a:schemeClr val="folHlink"/>
                </a:bgClr>
              </a:pattFill>
              <a:ln w="5715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4" name="Rectangle 22" descr="Темный горизонтальный"/>
              <p:cNvSpPr>
                <a:spLocks noChangeArrowheads="1"/>
              </p:cNvSpPr>
              <p:nvPr/>
            </p:nvSpPr>
            <p:spPr bwMode="auto">
              <a:xfrm>
                <a:off x="3984" y="2400"/>
                <a:ext cx="336" cy="336"/>
              </a:xfrm>
              <a:prstGeom prst="rect">
                <a:avLst/>
              </a:prstGeom>
              <a:pattFill prst="dkHorz">
                <a:fgClr>
                  <a:srgbClr val="7AB1F4"/>
                </a:fgClr>
                <a:bgClr>
                  <a:schemeClr val="folHlink"/>
                </a:bgClr>
              </a:pattFill>
              <a:ln w="5715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5" name="AutoShape 23"/>
              <p:cNvSpPr>
                <a:spLocks noChangeArrowheads="1"/>
              </p:cNvSpPr>
              <p:nvPr/>
            </p:nvSpPr>
            <p:spPr bwMode="auto">
              <a:xfrm rot="1615388">
                <a:off x="3216" y="2285"/>
                <a:ext cx="96" cy="144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6" name="AutoShape 24"/>
              <p:cNvSpPr>
                <a:spLocks noChangeArrowheads="1"/>
              </p:cNvSpPr>
              <p:nvPr/>
            </p:nvSpPr>
            <p:spPr bwMode="auto">
              <a:xfrm rot="19984612" flipH="1">
                <a:off x="3936" y="2304"/>
                <a:ext cx="96" cy="144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7" name="Rectangle 25"/>
              <p:cNvSpPr>
                <a:spLocks noChangeArrowheads="1"/>
              </p:cNvSpPr>
              <p:nvPr/>
            </p:nvSpPr>
            <p:spPr bwMode="auto">
              <a:xfrm>
                <a:off x="3312" y="2400"/>
                <a:ext cx="624" cy="33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Параметры физических процессов</a:t>
            </a:r>
          </a:p>
        </p:txBody>
      </p:sp>
      <p:pic>
        <p:nvPicPr>
          <p:cNvPr id="13315" name="Picture 3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5513388" cy="457200"/>
          </a:xfrm>
          <a:prstGeom prst="rect">
            <a:avLst/>
          </a:prstGeom>
          <a:noFill/>
        </p:spPr>
      </p:pic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6781800" y="2971800"/>
            <a:ext cx="1182688" cy="2971800"/>
            <a:chOff x="2640" y="1488"/>
            <a:chExt cx="745" cy="1872"/>
          </a:xfrm>
        </p:grpSpPr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 flipV="1">
              <a:off x="2736" y="1776"/>
              <a:ext cx="0" cy="15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Dot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>
              <a:off x="2640" y="1702"/>
              <a:ext cx="192" cy="192"/>
            </a:xfrm>
            <a:prstGeom prst="curvedRightArrow">
              <a:avLst>
                <a:gd name="adj1" fmla="val 20000"/>
                <a:gd name="adj2" fmla="val 40000"/>
                <a:gd name="adj3" fmla="val 33333"/>
              </a:avLst>
            </a:prstGeom>
            <a:solidFill>
              <a:srgbClr val="3366FF"/>
            </a:solidFill>
            <a:ln w="12700">
              <a:solidFill>
                <a:schemeClr val="folHlink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3014" y="1488"/>
              <a:ext cx="37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>
                  <a:latin typeface="Arial Cyr" charset="-52"/>
                </a:rPr>
                <a:t>М</a:t>
              </a:r>
              <a:r>
                <a:rPr lang="ru-RU" sz="3600" baseline="-25000">
                  <a:latin typeface="Arial Cyr" charset="-52"/>
                </a:rPr>
                <a:t>т</a:t>
              </a:r>
            </a:p>
          </p:txBody>
        </p:sp>
      </p:grpSp>
      <p:grpSp>
        <p:nvGrpSpPr>
          <p:cNvPr id="13343" name="Group 31"/>
          <p:cNvGrpSpPr>
            <a:grpSpLocks/>
          </p:cNvGrpSpPr>
          <p:nvPr/>
        </p:nvGrpSpPr>
        <p:grpSpPr bwMode="auto">
          <a:xfrm>
            <a:off x="5867400" y="4267200"/>
            <a:ext cx="2209800" cy="715963"/>
            <a:chOff x="3696" y="3149"/>
            <a:chExt cx="1392" cy="451"/>
          </a:xfrm>
        </p:grpSpPr>
        <p:sp>
          <p:nvSpPr>
            <p:cNvPr id="13322" name="Rectangle 10" descr="Темный горизонтальный"/>
            <p:cNvSpPr>
              <a:spLocks noChangeArrowheads="1"/>
            </p:cNvSpPr>
            <p:nvPr/>
          </p:nvSpPr>
          <p:spPr bwMode="auto">
            <a:xfrm>
              <a:off x="3696" y="3264"/>
              <a:ext cx="336" cy="336"/>
            </a:xfrm>
            <a:prstGeom prst="rect">
              <a:avLst/>
            </a:prstGeom>
            <a:pattFill prst="dkHorz">
              <a:fgClr>
                <a:srgbClr val="990000"/>
              </a:fgClr>
              <a:bgClr>
                <a:schemeClr val="folHlink"/>
              </a:bgClr>
            </a:pattFill>
            <a:ln w="57150">
              <a:solidFill>
                <a:srgbClr val="99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3" name="Rectangle 11" descr="Темный горизонтальный"/>
            <p:cNvSpPr>
              <a:spLocks noChangeArrowheads="1"/>
            </p:cNvSpPr>
            <p:nvPr/>
          </p:nvSpPr>
          <p:spPr bwMode="auto">
            <a:xfrm>
              <a:off x="4752" y="3264"/>
              <a:ext cx="336" cy="336"/>
            </a:xfrm>
            <a:prstGeom prst="rect">
              <a:avLst/>
            </a:prstGeom>
            <a:pattFill prst="dkHorz">
              <a:fgClr>
                <a:srgbClr val="990000"/>
              </a:fgClr>
              <a:bgClr>
                <a:schemeClr val="folHlink"/>
              </a:bgClr>
            </a:pattFill>
            <a:ln w="57150">
              <a:solidFill>
                <a:srgbClr val="99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4" name="AutoShape 12"/>
            <p:cNvSpPr>
              <a:spLocks noChangeArrowheads="1"/>
            </p:cNvSpPr>
            <p:nvPr/>
          </p:nvSpPr>
          <p:spPr bwMode="auto">
            <a:xfrm rot="1615388">
              <a:off x="3984" y="3149"/>
              <a:ext cx="96" cy="14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rgbClr val="99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5" name="AutoShape 13"/>
            <p:cNvSpPr>
              <a:spLocks noChangeArrowheads="1"/>
            </p:cNvSpPr>
            <p:nvPr/>
          </p:nvSpPr>
          <p:spPr bwMode="auto">
            <a:xfrm rot="19984612" flipH="1">
              <a:off x="4704" y="3168"/>
              <a:ext cx="96" cy="14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rgbClr val="99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344" name="Group 32"/>
          <p:cNvGrpSpPr>
            <a:grpSpLocks/>
          </p:cNvGrpSpPr>
          <p:nvPr/>
        </p:nvGrpSpPr>
        <p:grpSpPr bwMode="auto">
          <a:xfrm>
            <a:off x="5867400" y="4237038"/>
            <a:ext cx="2209800" cy="715962"/>
            <a:chOff x="3696" y="3725"/>
            <a:chExt cx="1392" cy="451"/>
          </a:xfrm>
        </p:grpSpPr>
        <p:sp>
          <p:nvSpPr>
            <p:cNvPr id="13338" name="Rectangle 26" descr="Темный горизонтальный"/>
            <p:cNvSpPr>
              <a:spLocks noChangeArrowheads="1"/>
            </p:cNvSpPr>
            <p:nvPr/>
          </p:nvSpPr>
          <p:spPr bwMode="auto">
            <a:xfrm>
              <a:off x="3696" y="3840"/>
              <a:ext cx="336" cy="336"/>
            </a:xfrm>
            <a:prstGeom prst="rect">
              <a:avLst/>
            </a:prstGeom>
            <a:pattFill prst="dkHorz">
              <a:fgClr>
                <a:srgbClr val="FF3300"/>
              </a:fgClr>
              <a:bgClr>
                <a:schemeClr val="folHlink"/>
              </a:bgClr>
            </a:pattFill>
            <a:ln w="57150">
              <a:solidFill>
                <a:srgbClr val="FF33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9" name="Rectangle 27" descr="Темный горизонтальный"/>
            <p:cNvSpPr>
              <a:spLocks noChangeArrowheads="1"/>
            </p:cNvSpPr>
            <p:nvPr/>
          </p:nvSpPr>
          <p:spPr bwMode="auto">
            <a:xfrm>
              <a:off x="4752" y="3840"/>
              <a:ext cx="336" cy="336"/>
            </a:xfrm>
            <a:prstGeom prst="rect">
              <a:avLst/>
            </a:prstGeom>
            <a:pattFill prst="dkHorz">
              <a:fgClr>
                <a:srgbClr val="FF3300"/>
              </a:fgClr>
              <a:bgClr>
                <a:schemeClr val="folHlink"/>
              </a:bgClr>
            </a:pattFill>
            <a:ln w="57150">
              <a:solidFill>
                <a:srgbClr val="FF33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0" name="AutoShape 28"/>
            <p:cNvSpPr>
              <a:spLocks noChangeArrowheads="1"/>
            </p:cNvSpPr>
            <p:nvPr/>
          </p:nvSpPr>
          <p:spPr bwMode="auto">
            <a:xfrm rot="1615388">
              <a:off x="3984" y="3725"/>
              <a:ext cx="96" cy="14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1" name="AutoShape 29"/>
            <p:cNvSpPr>
              <a:spLocks noChangeArrowheads="1"/>
            </p:cNvSpPr>
            <p:nvPr/>
          </p:nvSpPr>
          <p:spPr bwMode="auto">
            <a:xfrm rot="19984612" flipH="1">
              <a:off x="4704" y="3744"/>
              <a:ext cx="96" cy="14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593725" y="3352800"/>
            <a:ext cx="3954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Тепловые процессы (потери)</a:t>
            </a: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838200" y="4583113"/>
            <a:ext cx="18367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aseline="2000" dirty="0">
                <a:solidFill>
                  <a:srgbClr val="C00000"/>
                </a:solidFill>
              </a:rPr>
              <a:t>&lt;</a:t>
            </a:r>
            <a:r>
              <a:rPr lang="en-US" sz="4400" baseline="2000" dirty="0">
                <a:solidFill>
                  <a:srgbClr val="C00000"/>
                </a:solidFill>
              </a:rPr>
              <a:t> </a:t>
            </a:r>
            <a:r>
              <a:rPr lang="en-US" sz="4000" baseline="2000" dirty="0">
                <a:solidFill>
                  <a:srgbClr val="C00000"/>
                </a:solidFill>
              </a:rPr>
              <a:t>t</a:t>
            </a:r>
            <a:r>
              <a:rPr lang="en-US" sz="4000" baseline="32000" dirty="0">
                <a:solidFill>
                  <a:srgbClr val="C00000"/>
                </a:solidFill>
              </a:rPr>
              <a:t>o</a:t>
            </a:r>
            <a:r>
              <a:rPr lang="en-US" sz="3200" dirty="0">
                <a:solidFill>
                  <a:srgbClr val="C00000"/>
                </a:solidFill>
              </a:rPr>
              <a:t>, </a:t>
            </a:r>
            <a:r>
              <a:rPr lang="en-US" sz="3200" dirty="0"/>
              <a:t>[</a:t>
            </a:r>
            <a:r>
              <a:rPr lang="en-US" sz="3200" dirty="0">
                <a:latin typeface="Symbol" pitchFamily="18" charset="2"/>
              </a:rPr>
              <a:t>Q]</a:t>
            </a:r>
            <a:r>
              <a:rPr lang="en-US" sz="3200" dirty="0">
                <a:solidFill>
                  <a:srgbClr val="C00000"/>
                </a:solidFill>
                <a:latin typeface="Symbol" pitchFamily="18" charset="2"/>
              </a:rPr>
              <a:t> &gt;</a:t>
            </a:r>
            <a:endParaRPr lang="ru-RU" sz="3200" baseline="30000" dirty="0">
              <a:solidFill>
                <a:srgbClr val="C00000"/>
              </a:solidFill>
            </a:endParaRP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2693988" y="4648200"/>
            <a:ext cx="2487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ru-RU"/>
              <a:t>тепловыделение </a:t>
            </a:r>
          </a:p>
          <a:p>
            <a:r>
              <a:rPr lang="ru-RU"/>
              <a:t>   в обмотках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45" grpId="0" autoUpdateAnimBg="0"/>
      <p:bldP spid="13346" grpId="0" autoUpdateAnimBg="0"/>
      <p:bldP spid="1334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Процессы управления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905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>
                <a:solidFill>
                  <a:schemeClr val="tx2"/>
                </a:solidFill>
              </a:rPr>
              <a:t>основными и вспомогательными процессами преобразования энергии в ГА входят во множество отмеченных типов задач управления.</a:t>
            </a:r>
          </a:p>
        </p:txBody>
      </p:sp>
      <p:pic>
        <p:nvPicPr>
          <p:cNvPr id="15365" name="Picture 5" descr="PE0200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2875" y="3770313"/>
            <a:ext cx="3082925" cy="3087687"/>
          </a:xfrm>
          <a:prstGeom prst="rect">
            <a:avLst/>
          </a:prstGeom>
          <a:noFill/>
        </p:spPr>
      </p:pic>
      <p:pic>
        <p:nvPicPr>
          <p:cNvPr id="15364" name="Picture 4" descr="ag00221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3675" y="4635500"/>
            <a:ext cx="2854325" cy="222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6324600" cy="457200"/>
          </a:xfrm>
          <a:prstGeom prst="rect">
            <a:avLst/>
          </a:prstGeom>
          <a:noFill/>
        </p:spPr>
      </p:pic>
      <p:grpSp>
        <p:nvGrpSpPr>
          <p:cNvPr id="6155" name="Group 11"/>
          <p:cNvGrpSpPr>
            <a:grpSpLocks/>
          </p:cNvGrpSpPr>
          <p:nvPr/>
        </p:nvGrpSpPr>
        <p:grpSpPr bwMode="auto">
          <a:xfrm>
            <a:off x="4724400" y="4011613"/>
            <a:ext cx="3581400" cy="865187"/>
            <a:chOff x="2640" y="2191"/>
            <a:chExt cx="2256" cy="545"/>
          </a:xfrm>
        </p:grpSpPr>
        <p:sp>
          <p:nvSpPr>
            <p:cNvPr id="6148" name="Text Box 4"/>
            <p:cNvSpPr txBox="1">
              <a:spLocks noChangeArrowheads="1"/>
            </p:cNvSpPr>
            <p:nvPr/>
          </p:nvSpPr>
          <p:spPr bwMode="auto">
            <a:xfrm>
              <a:off x="3216" y="2191"/>
              <a:ext cx="1152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/>
                <a:t>Процесс</a:t>
              </a:r>
            </a:p>
          </p:txBody>
        </p:sp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2640" y="2354"/>
              <a:ext cx="5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0" name="Line 6"/>
            <p:cNvSpPr>
              <a:spLocks noChangeShapeType="1"/>
            </p:cNvSpPr>
            <p:nvPr/>
          </p:nvSpPr>
          <p:spPr bwMode="auto">
            <a:xfrm>
              <a:off x="4347" y="2354"/>
              <a:ext cx="5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2784" y="2448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  <a:endParaRPr lang="ru-RU"/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4497" y="2448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  <a:endParaRPr lang="ru-RU"/>
            </a:p>
          </p:txBody>
        </p:sp>
      </p:grp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88925" y="3286125"/>
            <a:ext cx="4511675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ru-RU" sz="2800" dirty="0">
                <a:solidFill>
                  <a:srgbClr val="C00000"/>
                </a:solidFill>
              </a:rPr>
              <a:t>Элементы процесса:</a:t>
            </a:r>
          </a:p>
          <a:p>
            <a:pPr>
              <a:lnSpc>
                <a:spcPct val="160000"/>
              </a:lnSpc>
              <a:buFontTx/>
              <a:buChar char="-"/>
            </a:pPr>
            <a:r>
              <a:rPr lang="ru-RU" sz="2800" dirty="0"/>
              <a:t>приемник (вход)</a:t>
            </a:r>
          </a:p>
          <a:p>
            <a:pPr>
              <a:lnSpc>
                <a:spcPct val="160000"/>
              </a:lnSpc>
              <a:buFontTx/>
              <a:buChar char="-"/>
            </a:pPr>
            <a:r>
              <a:rPr lang="ru-RU" sz="2800" dirty="0"/>
              <a:t>преобразователь (процесс)</a:t>
            </a:r>
          </a:p>
          <a:p>
            <a:pPr>
              <a:lnSpc>
                <a:spcPct val="160000"/>
              </a:lnSpc>
              <a:buFontTx/>
              <a:buChar char="-"/>
            </a:pPr>
            <a:r>
              <a:rPr lang="ru-RU" sz="2800" dirty="0"/>
              <a:t>выход (продукт)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/>
              <a:t>Управляемый процесс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 autoUpdateAnimBg="0"/>
      <p:bldP spid="615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algn="l"/>
            <a:r>
              <a:rPr lang="ru-RU" dirty="0"/>
              <a:t>Виды процессов управления – 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контроль состояния</a:t>
            </a:r>
          </a:p>
        </p:txBody>
      </p:sp>
      <p:grpSp>
        <p:nvGrpSpPr>
          <p:cNvPr id="3100" name="Group 28"/>
          <p:cNvGrpSpPr>
            <a:grpSpLocks/>
          </p:cNvGrpSpPr>
          <p:nvPr/>
        </p:nvGrpSpPr>
        <p:grpSpPr bwMode="auto">
          <a:xfrm>
            <a:off x="2286000" y="2320925"/>
            <a:ext cx="6096000" cy="4079875"/>
            <a:chOff x="864" y="1200"/>
            <a:chExt cx="3840" cy="2570"/>
          </a:xfrm>
        </p:grpSpPr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864" y="2160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2160" y="1584"/>
              <a:ext cx="816" cy="324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3792" y="1584"/>
              <a:ext cx="816" cy="324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160" y="2256"/>
              <a:ext cx="816" cy="324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Анализ</a:t>
              </a:r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3792" y="2304"/>
              <a:ext cx="816" cy="324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Сбор</a:t>
              </a: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2784" y="3072"/>
              <a:ext cx="1344" cy="324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Процесс</a:t>
              </a:r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2400" y="1344"/>
              <a:ext cx="0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4032" y="2640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 flipH="1">
              <a:off x="2976" y="2400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cxnSp>
          <p:nvCxnSpPr>
            <p:cNvPr id="3090" name="AutoShape 18"/>
            <p:cNvCxnSpPr>
              <a:cxnSpLocks noChangeShapeType="1"/>
            </p:cNvCxnSpPr>
            <p:nvPr/>
          </p:nvCxnSpPr>
          <p:spPr bwMode="auto">
            <a:xfrm rot="16200000">
              <a:off x="3444" y="1266"/>
              <a:ext cx="312" cy="163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4416" y="139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2167" y="1200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  <a:endParaRPr lang="ru-RU"/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4460" y="120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endParaRPr lang="ru-RU"/>
            </a:p>
          </p:txBody>
        </p:sp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3158" y="2090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  <a:r>
                <a:rPr lang="en-US" baseline="30000"/>
                <a:t>0</a:t>
              </a:r>
              <a:endParaRPr lang="ru-RU"/>
            </a:p>
          </p:txBody>
        </p:sp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4166" y="2666"/>
              <a:ext cx="3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  <a:r>
                <a:rPr lang="en-US" baseline="30000"/>
                <a:t>0</a:t>
              </a:r>
              <a:endParaRPr lang="ru-RU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2304" y="321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>
              <a:off x="4128" y="321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2294" y="343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  <a:endParaRPr lang="ru-RU"/>
            </a:p>
          </p:txBody>
        </p:sp>
        <p:sp>
          <p:nvSpPr>
            <p:cNvPr id="3099" name="Text Box 27"/>
            <p:cNvSpPr txBox="1">
              <a:spLocks noChangeArrowheads="1"/>
            </p:cNvSpPr>
            <p:nvPr/>
          </p:nvSpPr>
          <p:spPr bwMode="auto">
            <a:xfrm>
              <a:off x="4166" y="348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  <a:endParaRPr lang="ru-RU"/>
            </a:p>
          </p:txBody>
        </p:sp>
      </p:grp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76200" y="2438400"/>
            <a:ext cx="4191000" cy="422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2800" dirty="0" smtClean="0">
                <a:solidFill>
                  <a:srgbClr val="C00000"/>
                </a:solidFill>
              </a:rPr>
              <a:t>Контроль состояния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solidFill>
                  <a:srgbClr val="C00000"/>
                </a:solidFill>
              </a:rPr>
              <a:t>основного технологического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solidFill>
                  <a:srgbClr val="C00000"/>
                </a:solidFill>
              </a:rPr>
              <a:t>процесса – 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ru-RU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>
                <a:solidFill>
                  <a:schemeClr val="accent2"/>
                </a:solidFill>
              </a:rPr>
              <a:t>- </a:t>
            </a:r>
            <a:r>
              <a:rPr lang="ru-RU" dirty="0">
                <a:solidFill>
                  <a:schemeClr val="accent2"/>
                </a:solidFill>
              </a:rPr>
              <a:t>измеряемые показатели</a:t>
            </a:r>
          </a:p>
          <a:p>
            <a:pPr algn="ctr">
              <a:lnSpc>
                <a:spcPct val="110000"/>
              </a:lnSpc>
            </a:pPr>
            <a:r>
              <a:rPr lang="ru-RU" dirty="0"/>
              <a:t>Сбор - (измерение)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ru-RU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2"/>
                </a:solidFill>
              </a:rPr>
              <a:t>– показатели качеств</a:t>
            </a:r>
          </a:p>
          <a:p>
            <a:pPr algn="ctr">
              <a:lnSpc>
                <a:spcPct val="110000"/>
              </a:lnSpc>
            </a:pPr>
            <a:r>
              <a:rPr lang="ru-RU" dirty="0"/>
              <a:t>Анализ – (сравнение)</a:t>
            </a:r>
          </a:p>
          <a:p>
            <a:pPr>
              <a:lnSpc>
                <a:spcPct val="110000"/>
              </a:lnSpc>
            </a:pP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dirty="0">
                <a:solidFill>
                  <a:schemeClr val="accent2"/>
                </a:solidFill>
              </a:rPr>
              <a:t> - </a:t>
            </a:r>
            <a:r>
              <a:rPr lang="ru-RU" dirty="0">
                <a:solidFill>
                  <a:schemeClr val="accent2"/>
                </a:solidFill>
              </a:rPr>
              <a:t>сигнализация (результат)</a:t>
            </a:r>
          </a:p>
          <a:p>
            <a:pPr algn="ctr">
              <a:lnSpc>
                <a:spcPct val="110000"/>
              </a:lnSpc>
            </a:pPr>
            <a:r>
              <a:rPr lang="ru-RU" dirty="0"/>
              <a:t>Сигнализация</a:t>
            </a:r>
          </a:p>
          <a:p>
            <a:pPr>
              <a:lnSpc>
                <a:spcPct val="110000"/>
              </a:lnSpc>
            </a:pP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2"/>
                </a:solidFill>
              </a:rPr>
              <a:t>- «</a:t>
            </a:r>
            <a:r>
              <a:rPr lang="ru-RU" dirty="0" err="1">
                <a:solidFill>
                  <a:schemeClr val="accent2"/>
                </a:solidFill>
              </a:rPr>
              <a:t>уставка</a:t>
            </a:r>
            <a:r>
              <a:rPr lang="ru-RU" dirty="0">
                <a:solidFill>
                  <a:schemeClr val="accent2"/>
                </a:solidFill>
              </a:rPr>
              <a:t>» (цель)</a:t>
            </a:r>
          </a:p>
        </p:txBody>
      </p:sp>
      <p:pic>
        <p:nvPicPr>
          <p:cNvPr id="3102" name="Picture 30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63246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10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3" name="Line 27"/>
          <p:cNvSpPr>
            <a:spLocks noChangeShapeType="1"/>
          </p:cNvSpPr>
          <p:nvPr/>
        </p:nvSpPr>
        <p:spPr bwMode="auto">
          <a:xfrm>
            <a:off x="5410200" y="4572000"/>
            <a:ext cx="0" cy="6858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4876800" y="4648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U</a:t>
            </a:r>
            <a:r>
              <a:rPr lang="en-US" baseline="30000">
                <a:solidFill>
                  <a:srgbClr val="FF3300"/>
                </a:solidFill>
              </a:rPr>
              <a:t>0</a:t>
            </a:r>
            <a:endParaRPr lang="ru-RU" baseline="30000">
              <a:solidFill>
                <a:srgbClr val="FF330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09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4400" dirty="0">
                <a:solidFill>
                  <a:schemeClr val="tx2"/>
                </a:solidFill>
              </a:rPr>
              <a:t>Виды процессов управления –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регулирование состояния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2286000" y="2320925"/>
            <a:ext cx="6096000" cy="4079875"/>
            <a:chOff x="864" y="1200"/>
            <a:chExt cx="3840" cy="2570"/>
          </a:xfrm>
        </p:grpSpPr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864" y="2160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2160" y="1584"/>
              <a:ext cx="816" cy="324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3792" y="1584"/>
              <a:ext cx="816" cy="324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2160" y="2256"/>
              <a:ext cx="816" cy="324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Выбор</a:t>
              </a:r>
            </a:p>
          </p:txBody>
        </p:sp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3792" y="2304"/>
              <a:ext cx="816" cy="324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Сбор</a:t>
              </a:r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2784" y="3072"/>
              <a:ext cx="1344" cy="324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Процесс</a:t>
              </a:r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2400" y="1344"/>
              <a:ext cx="0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 flipV="1">
              <a:off x="4032" y="2640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 flipH="1">
              <a:off x="2976" y="2400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cxnSp>
          <p:nvCxnSpPr>
            <p:cNvPr id="4109" name="AutoShape 13"/>
            <p:cNvCxnSpPr>
              <a:cxnSpLocks noChangeShapeType="1"/>
            </p:cNvCxnSpPr>
            <p:nvPr/>
          </p:nvCxnSpPr>
          <p:spPr bwMode="auto">
            <a:xfrm rot="16200000">
              <a:off x="3444" y="1266"/>
              <a:ext cx="312" cy="163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 flipV="1">
              <a:off x="4416" y="139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2167" y="1200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  <a:endParaRPr lang="ru-RU"/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4460" y="120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endParaRPr lang="ru-RU"/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3158" y="2090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  <a:r>
                <a:rPr lang="en-US" baseline="30000"/>
                <a:t>0</a:t>
              </a:r>
              <a:endParaRPr lang="ru-RU"/>
            </a:p>
          </p:txBody>
        </p:sp>
        <p:sp>
          <p:nvSpPr>
            <p:cNvPr id="4114" name="Text Box 18"/>
            <p:cNvSpPr txBox="1">
              <a:spLocks noChangeArrowheads="1"/>
            </p:cNvSpPr>
            <p:nvPr/>
          </p:nvSpPr>
          <p:spPr bwMode="auto">
            <a:xfrm>
              <a:off x="4166" y="2666"/>
              <a:ext cx="3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  <a:r>
                <a:rPr lang="en-US" baseline="30000"/>
                <a:t>0</a:t>
              </a:r>
              <a:endParaRPr lang="ru-RU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2304" y="321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4128" y="321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Text Box 21"/>
            <p:cNvSpPr txBox="1">
              <a:spLocks noChangeArrowheads="1"/>
            </p:cNvSpPr>
            <p:nvPr/>
          </p:nvSpPr>
          <p:spPr bwMode="auto">
            <a:xfrm>
              <a:off x="2294" y="343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  <a:endParaRPr lang="ru-RU"/>
            </a:p>
          </p:txBody>
        </p:sp>
        <p:sp>
          <p:nvSpPr>
            <p:cNvPr id="4118" name="Text Box 22"/>
            <p:cNvSpPr txBox="1">
              <a:spLocks noChangeArrowheads="1"/>
            </p:cNvSpPr>
            <p:nvPr/>
          </p:nvSpPr>
          <p:spPr bwMode="auto">
            <a:xfrm>
              <a:off x="4166" y="348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  <a:endParaRPr lang="ru-RU"/>
            </a:p>
          </p:txBody>
        </p:sp>
      </p:grpSp>
      <p:pic>
        <p:nvPicPr>
          <p:cNvPr id="4119" name="Picture 23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5513388" cy="457200"/>
          </a:xfrm>
          <a:prstGeom prst="rect">
            <a:avLst/>
          </a:prstGeom>
          <a:noFill/>
        </p:spPr>
      </p:pic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5410200" y="45720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876800" y="4648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</a:t>
            </a:r>
            <a:r>
              <a:rPr lang="en-US" baseline="30000"/>
              <a:t>0</a:t>
            </a:r>
            <a:endParaRPr lang="ru-RU" baseline="30000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0" y="2425700"/>
            <a:ext cx="4419600" cy="416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ru-RU" sz="2800" dirty="0">
                <a:solidFill>
                  <a:srgbClr val="C00000"/>
                </a:solidFill>
              </a:rPr>
              <a:t>Регулирование состояния</a:t>
            </a:r>
          </a:p>
          <a:p>
            <a:pPr>
              <a:lnSpc>
                <a:spcPct val="140000"/>
              </a:lnSpc>
            </a:pPr>
            <a:r>
              <a:rPr lang="ru-RU" dirty="0">
                <a:solidFill>
                  <a:srgbClr val="C00000"/>
                </a:solidFill>
              </a:rPr>
              <a:t>основного технологического</a:t>
            </a:r>
          </a:p>
          <a:p>
            <a:pPr>
              <a:lnSpc>
                <a:spcPct val="140000"/>
              </a:lnSpc>
            </a:pPr>
            <a:r>
              <a:rPr lang="ru-RU" dirty="0">
                <a:solidFill>
                  <a:srgbClr val="C00000"/>
                </a:solidFill>
              </a:rPr>
              <a:t>процесса – </a:t>
            </a:r>
          </a:p>
          <a:p>
            <a:pPr>
              <a:lnSpc>
                <a:spcPct val="140000"/>
              </a:lnSpc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ru-RU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измеряемые показатели</a:t>
            </a:r>
          </a:p>
          <a:p>
            <a:pPr>
              <a:lnSpc>
                <a:spcPct val="140000"/>
              </a:lnSpc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ru-RU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показатели качества</a:t>
            </a:r>
          </a:p>
          <a:p>
            <a:pPr>
              <a:lnSpc>
                <a:spcPct val="140000"/>
              </a:lnSpc>
            </a:pP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сигнализация (результат)</a:t>
            </a:r>
          </a:p>
          <a:p>
            <a:pPr>
              <a:lnSpc>
                <a:spcPct val="140000"/>
              </a:lnSpc>
            </a:pP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«</a:t>
            </a:r>
            <a:r>
              <a:rPr lang="ru-RU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уставка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(цель)</a:t>
            </a: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ru-RU" baseline="30000" dirty="0">
                <a:solidFill>
                  <a:schemeClr val="bg1"/>
                </a:solidFill>
              </a:rPr>
              <a:t>0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ru-RU" dirty="0">
                <a:solidFill>
                  <a:schemeClr val="accent2"/>
                </a:solidFill>
              </a:rPr>
              <a:t>- 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регулирующее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/>
              <a:t>воздействие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3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3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8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3" grpId="0" animBg="1"/>
      <p:bldP spid="4124" grpId="0" autoUpdateAnimBg="0"/>
      <p:bldP spid="4098" grpId="0" autoUpdateAnimBg="0"/>
      <p:bldP spid="4120" grpId="0" animBg="1"/>
      <p:bldP spid="4121" grpId="0" autoUpdateAnimBg="0"/>
      <p:bldP spid="412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5792788" y="4572000"/>
            <a:ext cx="0" cy="6858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259388" y="4648200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U</a:t>
            </a:r>
            <a:r>
              <a:rPr lang="en-US" baseline="30000">
                <a:solidFill>
                  <a:srgbClr val="FF3300"/>
                </a:solidFill>
              </a:rPr>
              <a:t>0</a:t>
            </a:r>
            <a:endParaRPr lang="ru-RU" baseline="30000">
              <a:solidFill>
                <a:srgbClr val="FF3300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4400" dirty="0">
                <a:solidFill>
                  <a:schemeClr val="tx2"/>
                </a:solidFill>
              </a:rPr>
              <a:t>Виды процессов управления –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изменение  состояния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5106988" y="3505200"/>
            <a:ext cx="0" cy="415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5135" name="AutoShape 15"/>
          <p:cNvCxnSpPr>
            <a:cxnSpLocks noChangeShapeType="1"/>
          </p:cNvCxnSpPr>
          <p:nvPr/>
        </p:nvCxnSpPr>
        <p:spPr bwMode="auto">
          <a:xfrm rot="16200000">
            <a:off x="6764338" y="2425700"/>
            <a:ext cx="495300" cy="25908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prstDash val="dashDot"/>
            <a:miter lim="800000"/>
            <a:headEnd/>
            <a:tailEnd type="triangle" w="med" len="med"/>
          </a:ln>
          <a:effectLst/>
        </p:spPr>
      </p:cxnSp>
      <p:sp>
        <p:nvSpPr>
          <p:cNvPr id="5136" name="Line 16"/>
          <p:cNvSpPr>
            <a:spLocks noChangeShapeType="1"/>
          </p:cNvSpPr>
          <p:nvPr/>
        </p:nvSpPr>
        <p:spPr bwMode="auto">
          <a:xfrm flipV="1">
            <a:off x="8307388" y="2057400"/>
            <a:ext cx="0" cy="838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725988" y="2930525"/>
            <a:ext cx="1295400" cy="423863"/>
          </a:xfrm>
          <a:prstGeom prst="rect">
            <a:avLst/>
          </a:prstGeom>
          <a:noFill/>
          <a:ln w="57150" cmpd="thinThick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solidFill>
                  <a:srgbClr val="FF3300"/>
                </a:solidFill>
              </a:rPr>
              <a:t>Критерии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316788" y="2930525"/>
            <a:ext cx="1295400" cy="454025"/>
          </a:xfrm>
          <a:prstGeom prst="rect">
            <a:avLst/>
          </a:prstGeom>
          <a:noFill/>
          <a:ln w="57150" cmpd="thinThick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>
                <a:solidFill>
                  <a:srgbClr val="FF3300"/>
                </a:solidFill>
              </a:rPr>
              <a:t>Анализ</a:t>
            </a:r>
          </a:p>
        </p:txBody>
      </p:sp>
      <p:pic>
        <p:nvPicPr>
          <p:cNvPr id="5145" name="Picture 25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5513388" cy="457200"/>
          </a:xfrm>
          <a:prstGeom prst="rect">
            <a:avLst/>
          </a:prstGeom>
          <a:noFill/>
        </p:spPr>
      </p:pic>
      <p:grpSp>
        <p:nvGrpSpPr>
          <p:cNvPr id="5163" name="Group 43"/>
          <p:cNvGrpSpPr>
            <a:grpSpLocks/>
          </p:cNvGrpSpPr>
          <p:nvPr/>
        </p:nvGrpSpPr>
        <p:grpSpPr bwMode="auto">
          <a:xfrm>
            <a:off x="2668588" y="2320925"/>
            <a:ext cx="6096000" cy="4079875"/>
            <a:chOff x="1440" y="1462"/>
            <a:chExt cx="3840" cy="2570"/>
          </a:xfrm>
        </p:grpSpPr>
        <p:grpSp>
          <p:nvGrpSpPr>
            <p:cNvPr id="5162" name="Group 42"/>
            <p:cNvGrpSpPr>
              <a:grpSpLocks/>
            </p:cNvGrpSpPr>
            <p:nvPr/>
          </p:nvGrpSpPr>
          <p:grpSpPr bwMode="auto">
            <a:xfrm>
              <a:off x="1440" y="1462"/>
              <a:ext cx="3840" cy="2570"/>
              <a:chOff x="1440" y="1462"/>
              <a:chExt cx="3840" cy="2570"/>
            </a:xfrm>
          </p:grpSpPr>
          <p:sp>
            <p:nvSpPr>
              <p:cNvPr id="5126" name="Text Box 6"/>
              <p:cNvSpPr txBox="1">
                <a:spLocks noChangeArrowheads="1"/>
              </p:cNvSpPr>
              <p:nvPr/>
            </p:nvSpPr>
            <p:spPr bwMode="auto">
              <a:xfrm>
                <a:off x="1440" y="2422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5129" name="Text Box 9"/>
              <p:cNvSpPr txBox="1">
                <a:spLocks noChangeArrowheads="1"/>
              </p:cNvSpPr>
              <p:nvPr/>
            </p:nvSpPr>
            <p:spPr bwMode="auto">
              <a:xfrm>
                <a:off x="2736" y="2518"/>
                <a:ext cx="816" cy="324"/>
              </a:xfrm>
              <a:prstGeom prst="rect">
                <a:avLst/>
              </a:prstGeom>
              <a:noFill/>
              <a:ln w="57150" cmpd="thinThick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/>
                  <a:t>Выбор</a:t>
                </a:r>
              </a:p>
            </p:txBody>
          </p:sp>
          <p:sp>
            <p:nvSpPr>
              <p:cNvPr id="5130" name="Text Box 10"/>
              <p:cNvSpPr txBox="1">
                <a:spLocks noChangeArrowheads="1"/>
              </p:cNvSpPr>
              <p:nvPr/>
            </p:nvSpPr>
            <p:spPr bwMode="auto">
              <a:xfrm>
                <a:off x="4368" y="2566"/>
                <a:ext cx="816" cy="324"/>
              </a:xfrm>
              <a:prstGeom prst="rect">
                <a:avLst/>
              </a:prstGeom>
              <a:noFill/>
              <a:ln w="57150" cmpd="thinThick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/>
                  <a:t>Сбор</a:t>
                </a:r>
              </a:p>
            </p:txBody>
          </p:sp>
          <p:sp>
            <p:nvSpPr>
              <p:cNvPr id="5131" name="Text Box 11"/>
              <p:cNvSpPr txBox="1">
                <a:spLocks noChangeArrowheads="1"/>
              </p:cNvSpPr>
              <p:nvPr/>
            </p:nvSpPr>
            <p:spPr bwMode="auto">
              <a:xfrm>
                <a:off x="3360" y="3334"/>
                <a:ext cx="1344" cy="324"/>
              </a:xfrm>
              <a:prstGeom prst="rect">
                <a:avLst/>
              </a:prstGeom>
              <a:noFill/>
              <a:ln w="57150" cmpd="thinThick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/>
                  <a:t>Процесс</a:t>
                </a:r>
              </a:p>
            </p:txBody>
          </p:sp>
          <p:sp>
            <p:nvSpPr>
              <p:cNvPr id="5133" name="Line 13"/>
              <p:cNvSpPr>
                <a:spLocks noChangeShapeType="1"/>
              </p:cNvSpPr>
              <p:nvPr/>
            </p:nvSpPr>
            <p:spPr bwMode="auto">
              <a:xfrm flipV="1">
                <a:off x="4608" y="2902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/>
            </p:nvSpPr>
            <p:spPr bwMode="auto">
              <a:xfrm flipH="1">
                <a:off x="3552" y="2662"/>
                <a:ext cx="8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" name="Text Box 17"/>
              <p:cNvSpPr txBox="1">
                <a:spLocks noChangeArrowheads="1"/>
              </p:cNvSpPr>
              <p:nvPr/>
            </p:nvSpPr>
            <p:spPr bwMode="auto">
              <a:xfrm>
                <a:off x="2743" y="1462"/>
                <a:ext cx="23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Z</a:t>
                </a:r>
                <a:endParaRPr lang="ru-RU"/>
              </a:p>
            </p:txBody>
          </p:sp>
          <p:sp>
            <p:nvSpPr>
              <p:cNvPr id="5138" name="Text Box 18"/>
              <p:cNvSpPr txBox="1">
                <a:spLocks noChangeArrowheads="1"/>
              </p:cNvSpPr>
              <p:nvPr/>
            </p:nvSpPr>
            <p:spPr bwMode="auto">
              <a:xfrm>
                <a:off x="5036" y="1462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R</a:t>
                </a:r>
                <a:endParaRPr lang="ru-RU"/>
              </a:p>
            </p:txBody>
          </p:sp>
          <p:sp>
            <p:nvSpPr>
              <p:cNvPr id="5139" name="Text Box 19"/>
              <p:cNvSpPr txBox="1">
                <a:spLocks noChangeArrowheads="1"/>
              </p:cNvSpPr>
              <p:nvPr/>
            </p:nvSpPr>
            <p:spPr bwMode="auto">
              <a:xfrm>
                <a:off x="3734" y="2352"/>
                <a:ext cx="3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W</a:t>
                </a:r>
                <a:r>
                  <a:rPr lang="en-US" baseline="30000"/>
                  <a:t>0</a:t>
                </a:r>
                <a:endParaRPr lang="ru-RU"/>
              </a:p>
            </p:txBody>
          </p:sp>
          <p:sp>
            <p:nvSpPr>
              <p:cNvPr id="5140" name="Text Box 20"/>
              <p:cNvSpPr txBox="1">
                <a:spLocks noChangeArrowheads="1"/>
              </p:cNvSpPr>
              <p:nvPr/>
            </p:nvSpPr>
            <p:spPr bwMode="auto">
              <a:xfrm>
                <a:off x="4742" y="2928"/>
                <a:ext cx="31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Y</a:t>
                </a:r>
                <a:r>
                  <a:rPr lang="en-US" baseline="30000"/>
                  <a:t>0</a:t>
                </a:r>
                <a:endParaRPr lang="ru-RU"/>
              </a:p>
            </p:txBody>
          </p:sp>
          <p:sp>
            <p:nvSpPr>
              <p:cNvPr id="5141" name="Line 21"/>
              <p:cNvSpPr>
                <a:spLocks noChangeShapeType="1"/>
              </p:cNvSpPr>
              <p:nvPr/>
            </p:nvSpPr>
            <p:spPr bwMode="auto">
              <a:xfrm>
                <a:off x="2880" y="3478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2" name="Line 22"/>
              <p:cNvSpPr>
                <a:spLocks noChangeShapeType="1"/>
              </p:cNvSpPr>
              <p:nvPr/>
            </p:nvSpPr>
            <p:spPr bwMode="auto">
              <a:xfrm>
                <a:off x="4704" y="3478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3" name="Text Box 23"/>
              <p:cNvSpPr txBox="1">
                <a:spLocks noChangeArrowheads="1"/>
              </p:cNvSpPr>
              <p:nvPr/>
            </p:nvSpPr>
            <p:spPr bwMode="auto">
              <a:xfrm>
                <a:off x="2870" y="3696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X</a:t>
                </a:r>
                <a:endParaRPr lang="ru-RU"/>
              </a:p>
            </p:txBody>
          </p:sp>
          <p:sp>
            <p:nvSpPr>
              <p:cNvPr id="5144" name="Text Box 24"/>
              <p:cNvSpPr txBox="1">
                <a:spLocks noChangeArrowheads="1"/>
              </p:cNvSpPr>
              <p:nvPr/>
            </p:nvSpPr>
            <p:spPr bwMode="auto">
              <a:xfrm>
                <a:off x="4742" y="3744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Y</a:t>
                </a:r>
                <a:endParaRPr lang="ru-RU"/>
              </a:p>
            </p:txBody>
          </p:sp>
        </p:grpSp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>
              <a:off x="3408" y="2880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7" name="Text Box 27"/>
            <p:cNvSpPr txBox="1">
              <a:spLocks noChangeArrowheads="1"/>
            </p:cNvSpPr>
            <p:nvPr/>
          </p:nvSpPr>
          <p:spPr bwMode="auto">
            <a:xfrm>
              <a:off x="3072" y="2928"/>
              <a:ext cx="3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  <a:r>
                <a:rPr lang="en-US" baseline="30000"/>
                <a:t>0</a:t>
              </a:r>
              <a:endParaRPr lang="ru-RU" baseline="30000"/>
            </a:p>
          </p:txBody>
        </p:sp>
      </p:grp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0" y="2671763"/>
            <a:ext cx="4800600" cy="411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ru-RU" sz="2800" dirty="0">
                <a:solidFill>
                  <a:srgbClr val="C00000"/>
                </a:solidFill>
              </a:rPr>
              <a:t>Изменение состояния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C00000"/>
                </a:solidFill>
              </a:rPr>
              <a:t>основного технологического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C00000"/>
                </a:solidFill>
              </a:rPr>
              <a:t>процесса – 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измеряемые показатели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,W</a:t>
            </a:r>
            <a:r>
              <a:rPr lang="en-US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 качества управления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достижения результата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цель управления</a:t>
            </a:r>
            <a:endParaRPr lang="en-US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Q,Q</a:t>
            </a:r>
            <a:r>
              <a:rPr lang="en-US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критерий достижения цели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U,U</a:t>
            </a:r>
            <a:r>
              <a:rPr lang="en-US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управляющее</a:t>
            </a:r>
            <a:r>
              <a:rPr lang="ru-RU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воздействие</a:t>
            </a:r>
          </a:p>
        </p:txBody>
      </p:sp>
      <p:cxnSp>
        <p:nvCxnSpPr>
          <p:cNvPr id="5150" name="AutoShape 30"/>
          <p:cNvCxnSpPr>
            <a:cxnSpLocks noChangeShapeType="1"/>
          </p:cNvCxnSpPr>
          <p:nvPr/>
        </p:nvCxnSpPr>
        <p:spPr bwMode="auto">
          <a:xfrm rot="16200000">
            <a:off x="6764338" y="2419350"/>
            <a:ext cx="495300" cy="25908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990000"/>
            </a:solidFill>
            <a:prstDash val="dash"/>
            <a:miter lim="800000"/>
            <a:headEnd/>
            <a:tailEnd type="triangle" w="med" len="med"/>
          </a:ln>
          <a:effectLst/>
        </p:spPr>
      </p:cxn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5106988" y="2362200"/>
            <a:ext cx="0" cy="4159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>
            <a:off x="6097588" y="3276600"/>
            <a:ext cx="1143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6097588" y="4419600"/>
            <a:ext cx="1143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 flipH="1">
            <a:off x="6097588" y="3124200"/>
            <a:ext cx="1143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4557713" y="347027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Q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6157913" y="438467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U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6310313" y="3241675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Q</a:t>
            </a:r>
            <a:r>
              <a:rPr lang="en-US" baseline="30000">
                <a:solidFill>
                  <a:srgbClr val="FF3300"/>
                </a:solidFill>
              </a:rPr>
              <a:t>0</a:t>
            </a:r>
            <a:endParaRPr lang="ru-RU" baseline="30000">
              <a:solidFill>
                <a:srgbClr val="FF3300"/>
              </a:solidFill>
            </a:endParaRP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6157913" y="25558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R</a:t>
            </a:r>
            <a:r>
              <a:rPr lang="en-US" baseline="30000">
                <a:solidFill>
                  <a:srgbClr val="FF3300"/>
                </a:solidFill>
              </a:rPr>
              <a:t>0</a:t>
            </a:r>
            <a:endParaRPr lang="ru-RU" baseline="30000">
              <a:solidFill>
                <a:srgbClr val="FF3300"/>
              </a:solidFill>
            </a:endParaRPr>
          </a:p>
        </p:txBody>
      </p:sp>
      <p:sp>
        <p:nvSpPr>
          <p:cNvPr id="5160" name="Line 40"/>
          <p:cNvSpPr>
            <a:spLocks noChangeShapeType="1"/>
          </p:cNvSpPr>
          <p:nvPr/>
        </p:nvSpPr>
        <p:spPr bwMode="auto">
          <a:xfrm flipV="1">
            <a:off x="8307388" y="3546475"/>
            <a:ext cx="0" cy="4159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8520113" y="3470275"/>
            <a:ext cx="471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W</a:t>
            </a:r>
            <a:endParaRPr lang="ru-RU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600"/>
                            </p:stCondLst>
                            <p:childTnLst>
                              <p:par>
                                <p:cTn id="2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600"/>
                            </p:stCondLst>
                            <p:childTnLst>
                              <p:par>
                                <p:cTn id="3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600"/>
                            </p:stCondLst>
                            <p:childTnLst>
                              <p:par>
                                <p:cTn id="3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600"/>
                            </p:stCondLst>
                            <p:childTnLst>
                              <p:par>
                                <p:cTn id="4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6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1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6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91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60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100"/>
                            </p:stCondLst>
                            <p:childTnLst>
                              <p:par>
                                <p:cTn id="6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600"/>
                            </p:stCondLst>
                            <p:childTnLst>
                              <p:par>
                                <p:cTn id="7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1600"/>
                            </p:stCondLst>
                            <p:childTnLst>
                              <p:par>
                                <p:cTn id="8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2600"/>
                            </p:stCondLst>
                            <p:childTnLst>
                              <p:par>
                                <p:cTn id="8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3600"/>
                            </p:stCondLst>
                            <p:childTnLst>
                              <p:par>
                                <p:cTn id="9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46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100"/>
                            </p:stCondLst>
                            <p:childTnLst>
                              <p:par>
                                <p:cTn id="10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utoUpdateAnimBg="0"/>
      <p:bldP spid="5124" grpId="0" autoUpdateAnimBg="0"/>
      <p:bldP spid="5132" grpId="0" animBg="1"/>
      <p:bldP spid="5136" grpId="0" animBg="1"/>
      <p:bldP spid="5127" grpId="0" animBg="1" autoUpdateAnimBg="0"/>
      <p:bldP spid="5128" grpId="0" animBg="1" autoUpdateAnimBg="0"/>
      <p:bldP spid="5148" grpId="0" autoUpdateAnimBg="0"/>
      <p:bldP spid="5152" grpId="0" animBg="1"/>
      <p:bldP spid="5153" grpId="0" animBg="1"/>
      <p:bldP spid="5154" grpId="0" animBg="1"/>
      <p:bldP spid="5155" grpId="0" animBg="1"/>
      <p:bldP spid="5156" grpId="0" autoUpdateAnimBg="0"/>
      <p:bldP spid="5157" grpId="0" autoUpdateAnimBg="0"/>
      <p:bldP spid="5158" grpId="0" autoUpdateAnimBg="0"/>
      <p:bldP spid="5159" grpId="0" autoUpdateAnimBg="0"/>
      <p:bldP spid="5160" grpId="0" animBg="1"/>
      <p:bldP spid="516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Циклы управления</a:t>
            </a:r>
          </a:p>
        </p:txBody>
      </p:sp>
      <p:grpSp>
        <p:nvGrpSpPr>
          <p:cNvPr id="8253" name="Group 61"/>
          <p:cNvGrpSpPr>
            <a:grpSpLocks/>
          </p:cNvGrpSpPr>
          <p:nvPr/>
        </p:nvGrpSpPr>
        <p:grpSpPr bwMode="auto">
          <a:xfrm>
            <a:off x="2590800" y="2057400"/>
            <a:ext cx="6323013" cy="4343400"/>
            <a:chOff x="1632" y="1296"/>
            <a:chExt cx="3983" cy="2736"/>
          </a:xfrm>
        </p:grpSpPr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3841" y="2064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45" name="Group 53"/>
            <p:cNvGrpSpPr>
              <a:grpSpLocks/>
            </p:cNvGrpSpPr>
            <p:nvPr/>
          </p:nvGrpSpPr>
          <p:grpSpPr bwMode="auto">
            <a:xfrm>
              <a:off x="1632" y="1296"/>
              <a:ext cx="3983" cy="2736"/>
              <a:chOff x="1632" y="1296"/>
              <a:chExt cx="3983" cy="2736"/>
            </a:xfrm>
          </p:grpSpPr>
          <p:sp>
            <p:nvSpPr>
              <p:cNvPr id="8224" name="Line 32"/>
              <p:cNvSpPr>
                <a:spLocks noChangeShapeType="1"/>
              </p:cNvSpPr>
              <p:nvPr/>
            </p:nvSpPr>
            <p:spPr bwMode="auto">
              <a:xfrm flipH="1">
                <a:off x="3841" y="1968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233" name="Group 41"/>
              <p:cNvGrpSpPr>
                <a:grpSpLocks/>
              </p:cNvGrpSpPr>
              <p:nvPr/>
            </p:nvGrpSpPr>
            <p:grpSpPr bwMode="auto">
              <a:xfrm>
                <a:off x="1632" y="1296"/>
                <a:ext cx="3983" cy="2736"/>
                <a:chOff x="1681" y="1296"/>
                <a:chExt cx="3983" cy="2736"/>
              </a:xfrm>
            </p:grpSpPr>
            <p:sp>
              <p:nvSpPr>
                <p:cNvPr id="8199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5233" y="1296"/>
                  <a:ext cx="0" cy="52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1" name="Line 29"/>
                <p:cNvSpPr>
                  <a:spLocks noChangeShapeType="1"/>
                </p:cNvSpPr>
                <p:nvPr/>
              </p:nvSpPr>
              <p:spPr bwMode="auto">
                <a:xfrm>
                  <a:off x="3217" y="1488"/>
                  <a:ext cx="0" cy="26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3" name="Line 31"/>
                <p:cNvSpPr>
                  <a:spLocks noChangeShapeType="1"/>
                </p:cNvSpPr>
                <p:nvPr/>
              </p:nvSpPr>
              <p:spPr bwMode="auto">
                <a:xfrm>
                  <a:off x="3841" y="2784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9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5233" y="2234"/>
                  <a:ext cx="0" cy="26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195" name="Line 3"/>
                <p:cNvSpPr>
                  <a:spLocks noChangeShapeType="1"/>
                </p:cNvSpPr>
                <p:nvPr/>
              </p:nvSpPr>
              <p:spPr bwMode="auto">
                <a:xfrm>
                  <a:off x="3649" y="2880"/>
                  <a:ext cx="0" cy="432"/>
                </a:xfrm>
                <a:prstGeom prst="line">
                  <a:avLst/>
                </a:prstGeom>
                <a:noFill/>
                <a:ln w="28575">
                  <a:solidFill>
                    <a:srgbClr val="99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196" name="Rectangle 4"/>
                <p:cNvSpPr>
                  <a:spLocks noChangeArrowheads="1"/>
                </p:cNvSpPr>
                <p:nvPr/>
              </p:nvSpPr>
              <p:spPr bwMode="auto">
                <a:xfrm>
                  <a:off x="3313" y="2928"/>
                  <a:ext cx="31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U</a:t>
                  </a:r>
                  <a:r>
                    <a:rPr lang="en-US" baseline="30000"/>
                    <a:t>0</a:t>
                  </a:r>
                  <a:endParaRPr lang="ru-RU" baseline="30000"/>
                </a:p>
              </p:txBody>
            </p:sp>
            <p:sp>
              <p:nvSpPr>
                <p:cNvPr id="8197" name="Line 5"/>
                <p:cNvSpPr>
                  <a:spLocks noChangeShapeType="1"/>
                </p:cNvSpPr>
                <p:nvPr/>
              </p:nvSpPr>
              <p:spPr bwMode="auto">
                <a:xfrm>
                  <a:off x="3217" y="2208"/>
                  <a:ext cx="0" cy="26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0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977" y="1846"/>
                  <a:ext cx="816" cy="267"/>
                </a:xfrm>
                <a:prstGeom prst="rect">
                  <a:avLst/>
                </a:prstGeom>
                <a:noFill/>
                <a:ln w="57150" cmpd="thinThick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800"/>
                    <a:t>Критерии</a:t>
                  </a:r>
                </a:p>
              </p:txBody>
            </p:sp>
            <p:sp>
              <p:nvSpPr>
                <p:cNvPr id="820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609" y="1846"/>
                  <a:ext cx="816" cy="267"/>
                </a:xfrm>
                <a:prstGeom prst="rect">
                  <a:avLst/>
                </a:prstGeom>
                <a:noFill/>
                <a:ln w="57150" cmpd="thinThick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800"/>
                    <a:t>Проверка</a:t>
                  </a:r>
                </a:p>
              </p:txBody>
            </p:sp>
            <p:grpSp>
              <p:nvGrpSpPr>
                <p:cNvPr id="8202" name="Group 10"/>
                <p:cNvGrpSpPr>
                  <a:grpSpLocks/>
                </p:cNvGrpSpPr>
                <p:nvPr/>
              </p:nvGrpSpPr>
              <p:grpSpPr bwMode="auto">
                <a:xfrm>
                  <a:off x="1681" y="1462"/>
                  <a:ext cx="3840" cy="2570"/>
                  <a:chOff x="1440" y="1462"/>
                  <a:chExt cx="3840" cy="2570"/>
                </a:xfrm>
              </p:grpSpPr>
              <p:grpSp>
                <p:nvGrpSpPr>
                  <p:cNvPr id="8203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1440" y="1462"/>
                    <a:ext cx="3840" cy="2570"/>
                    <a:chOff x="1440" y="1462"/>
                    <a:chExt cx="3840" cy="2570"/>
                  </a:xfrm>
                </p:grpSpPr>
                <p:sp>
                  <p:nvSpPr>
                    <p:cNvPr id="8204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40" y="2422"/>
                      <a:ext cx="816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endParaRPr lang="ru-RU"/>
                    </a:p>
                  </p:txBody>
                </p:sp>
                <p:sp>
                  <p:nvSpPr>
                    <p:cNvPr id="8205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36" y="2518"/>
                      <a:ext cx="816" cy="324"/>
                    </a:xfrm>
                    <a:prstGeom prst="rect">
                      <a:avLst/>
                    </a:prstGeom>
                    <a:noFill/>
                    <a:ln w="57150" cmpd="thinThick">
                      <a:solidFill>
                        <a:schemeClr val="accent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ru-RU"/>
                        <a:t>Анализ</a:t>
                      </a:r>
                    </a:p>
                  </p:txBody>
                </p:sp>
                <p:sp>
                  <p:nvSpPr>
                    <p:cNvPr id="8206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68" y="2566"/>
                      <a:ext cx="816" cy="324"/>
                    </a:xfrm>
                    <a:prstGeom prst="rect">
                      <a:avLst/>
                    </a:prstGeom>
                    <a:noFill/>
                    <a:ln w="57150" cmpd="thinThick">
                      <a:solidFill>
                        <a:schemeClr val="accent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ru-RU"/>
                        <a:t>Сбор</a:t>
                      </a:r>
                    </a:p>
                  </p:txBody>
                </p:sp>
                <p:sp>
                  <p:nvSpPr>
                    <p:cNvPr id="8207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360" y="3334"/>
                      <a:ext cx="1344" cy="324"/>
                    </a:xfrm>
                    <a:prstGeom prst="rect">
                      <a:avLst/>
                    </a:prstGeom>
                    <a:noFill/>
                    <a:ln w="57150" cmpd="thinThick">
                      <a:solidFill>
                        <a:schemeClr val="accent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ru-RU"/>
                        <a:t>Процесс</a:t>
                      </a:r>
                    </a:p>
                  </p:txBody>
                </p:sp>
                <p:sp>
                  <p:nvSpPr>
                    <p:cNvPr id="8208" name="Line 1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608" y="2902"/>
                      <a:ext cx="0" cy="43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09" name="Line 1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552" y="2662"/>
                      <a:ext cx="816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10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43" y="1462"/>
                      <a:ext cx="233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/>
                        <a:t>Z</a:t>
                      </a:r>
                      <a:endParaRPr lang="ru-RU"/>
                    </a:p>
                  </p:txBody>
                </p:sp>
                <p:sp>
                  <p:nvSpPr>
                    <p:cNvPr id="8211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36" y="1462"/>
                      <a:ext cx="244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/>
                        <a:t>R</a:t>
                      </a:r>
                      <a:endParaRPr lang="ru-RU"/>
                    </a:p>
                  </p:txBody>
                </p:sp>
                <p:sp>
                  <p:nvSpPr>
                    <p:cNvPr id="8212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34" y="2352"/>
                      <a:ext cx="361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/>
                        <a:t>W</a:t>
                      </a:r>
                      <a:r>
                        <a:rPr lang="en-US" baseline="30000"/>
                        <a:t>0</a:t>
                      </a:r>
                      <a:endParaRPr lang="ru-RU"/>
                    </a:p>
                  </p:txBody>
                </p:sp>
                <p:sp>
                  <p:nvSpPr>
                    <p:cNvPr id="8213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42" y="2928"/>
                      <a:ext cx="319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/>
                        <a:t>Y</a:t>
                      </a:r>
                      <a:r>
                        <a:rPr lang="en-US" baseline="30000"/>
                        <a:t>0</a:t>
                      </a:r>
                      <a:endParaRPr lang="ru-RU"/>
                    </a:p>
                  </p:txBody>
                </p:sp>
                <p:sp>
                  <p:nvSpPr>
                    <p:cNvPr id="8214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3478"/>
                      <a:ext cx="480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15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4" y="3478"/>
                      <a:ext cx="480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16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870" y="3696"/>
                      <a:ext cx="255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/>
                        <a:t>X</a:t>
                      </a:r>
                      <a:endParaRPr lang="ru-RU"/>
                    </a:p>
                  </p:txBody>
                </p:sp>
                <p:sp>
                  <p:nvSpPr>
                    <p:cNvPr id="8217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42" y="3744"/>
                      <a:ext cx="255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/>
                        <a:t>Y</a:t>
                      </a:r>
                      <a:endParaRPr lang="ru-RU"/>
                    </a:p>
                  </p:txBody>
                </p:sp>
              </p:grpSp>
              <p:sp>
                <p:nvSpPr>
                  <p:cNvPr id="8218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3408" y="2880"/>
                    <a:ext cx="0" cy="43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19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72" y="2928"/>
                    <a:ext cx="319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U</a:t>
                    </a:r>
                    <a:r>
                      <a:rPr lang="en-US" baseline="30000"/>
                      <a:t>0</a:t>
                    </a:r>
                    <a:endParaRPr lang="ru-RU" baseline="30000"/>
                  </a:p>
                </p:txBody>
              </p:sp>
            </p:grpSp>
            <p:sp>
              <p:nvSpPr>
                <p:cNvPr id="8225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871" y="2186"/>
                  <a:ext cx="255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Q</a:t>
                  </a:r>
                  <a:endParaRPr lang="ru-RU"/>
                </a:p>
              </p:txBody>
            </p:sp>
            <p:sp>
              <p:nvSpPr>
                <p:cNvPr id="8226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879" y="2762"/>
                  <a:ext cx="255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U</a:t>
                  </a:r>
                  <a:endParaRPr lang="ru-RU"/>
                </a:p>
              </p:txBody>
            </p:sp>
            <p:sp>
              <p:nvSpPr>
                <p:cNvPr id="8227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975" y="2042"/>
                  <a:ext cx="31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Q</a:t>
                  </a:r>
                  <a:r>
                    <a:rPr lang="en-US" baseline="30000"/>
                    <a:t>0</a:t>
                  </a:r>
                  <a:endParaRPr lang="ru-RU" baseline="30000"/>
                </a:p>
              </p:txBody>
            </p:sp>
            <p:sp>
              <p:nvSpPr>
                <p:cNvPr id="822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879" y="1610"/>
                  <a:ext cx="30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R</a:t>
                  </a:r>
                  <a:r>
                    <a:rPr lang="en-US" baseline="30000"/>
                    <a:t>0</a:t>
                  </a:r>
                  <a:endParaRPr lang="ru-RU" baseline="30000"/>
                </a:p>
              </p:txBody>
            </p:sp>
            <p:sp>
              <p:nvSpPr>
                <p:cNvPr id="823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5367" y="2186"/>
                  <a:ext cx="29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W</a:t>
                  </a:r>
                  <a:endParaRPr lang="ru-RU"/>
                </a:p>
              </p:txBody>
            </p:sp>
          </p:grpSp>
        </p:grpSp>
      </p:grp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152400" y="4724400"/>
            <a:ext cx="4419600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70000"/>
              </a:lnSpc>
            </a:pP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3-й цикл </a:t>
            </a:r>
            <a:r>
              <a:rPr lang="ru-RU" dirty="0"/>
              <a:t>– комплексное 	управление процессом </a:t>
            </a:r>
          </a:p>
        </p:txBody>
      </p:sp>
      <p:grpSp>
        <p:nvGrpSpPr>
          <p:cNvPr id="8251" name="Group 59"/>
          <p:cNvGrpSpPr>
            <a:grpSpLocks/>
          </p:cNvGrpSpPr>
          <p:nvPr/>
        </p:nvGrpSpPr>
        <p:grpSpPr bwMode="auto">
          <a:xfrm>
            <a:off x="6019800" y="4343400"/>
            <a:ext cx="1143000" cy="914400"/>
            <a:chOff x="3792" y="2736"/>
            <a:chExt cx="720" cy="576"/>
          </a:xfrm>
        </p:grpSpPr>
        <p:grpSp>
          <p:nvGrpSpPr>
            <p:cNvPr id="8237" name="Group 45" descr="Темный горизонтальный"/>
            <p:cNvGrpSpPr>
              <a:grpSpLocks/>
            </p:cNvGrpSpPr>
            <p:nvPr/>
          </p:nvGrpSpPr>
          <p:grpSpPr bwMode="auto">
            <a:xfrm>
              <a:off x="3792" y="2736"/>
              <a:ext cx="720" cy="576"/>
              <a:chOff x="1440" y="3168"/>
              <a:chExt cx="288" cy="384"/>
            </a:xfrm>
          </p:grpSpPr>
          <p:sp>
            <p:nvSpPr>
              <p:cNvPr id="8235" name="AutoShape 43" descr="Темный горизонтальный"/>
              <p:cNvSpPr>
                <a:spLocks noChangeArrowheads="1"/>
              </p:cNvSpPr>
              <p:nvPr/>
            </p:nvSpPr>
            <p:spPr bwMode="auto">
              <a:xfrm flipH="1">
                <a:off x="1440" y="3168"/>
                <a:ext cx="288" cy="240"/>
              </a:xfrm>
              <a:custGeom>
                <a:avLst/>
                <a:gdLst>
                  <a:gd name="G0" fmla="+- 0 0 0"/>
                  <a:gd name="G1" fmla="+- -11796480 0 0"/>
                  <a:gd name="G2" fmla="+- 0 0 -11796480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11796480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1796480"/>
                  <a:gd name="G36" fmla="sin G34 -11796480"/>
                  <a:gd name="G37" fmla="+/ -11796480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0799 w 21600"/>
                  <a:gd name="T5" fmla="*/ 0 h 21600"/>
                  <a:gd name="T6" fmla="*/ 2700 w 21600"/>
                  <a:gd name="T7" fmla="*/ 10800 h 21600"/>
                  <a:gd name="T8" fmla="*/ 10799 w 21600"/>
                  <a:gd name="T9" fmla="*/ 5400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7817"/>
                      <a:pt x="13782" y="5400"/>
                      <a:pt x="10800" y="5400"/>
                    </a:cubicBezTo>
                    <a:cubicBezTo>
                      <a:pt x="7817" y="5400"/>
                      <a:pt x="5400" y="7817"/>
                      <a:pt x="5400" y="10800"/>
                    </a:cubicBezTo>
                    <a:lnTo>
                      <a:pt x="0" y="10800"/>
                    </a:ln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0"/>
                      <a:pt x="21599" y="4835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pattFill prst="dkHorz">
                <a:fgClr>
                  <a:schemeClr val="accent1">
                    <a:alpha val="50000"/>
                  </a:schemeClr>
                </a:fgClr>
                <a:bgClr>
                  <a:srgbClr val="990000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36" name="AutoShape 44" descr="Темный горизонтальный"/>
              <p:cNvSpPr>
                <a:spLocks noChangeArrowheads="1"/>
              </p:cNvSpPr>
              <p:nvPr/>
            </p:nvSpPr>
            <p:spPr bwMode="auto">
              <a:xfrm rot="10800000" flipH="1">
                <a:off x="1440" y="3312"/>
                <a:ext cx="288" cy="240"/>
              </a:xfrm>
              <a:custGeom>
                <a:avLst/>
                <a:gdLst>
                  <a:gd name="G0" fmla="+- 0 0 0"/>
                  <a:gd name="G1" fmla="+- -11796480 0 0"/>
                  <a:gd name="G2" fmla="+- 0 0 -11796480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11796480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1796480"/>
                  <a:gd name="G36" fmla="sin G34 -11796480"/>
                  <a:gd name="G37" fmla="+/ -11796480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0799 w 21600"/>
                  <a:gd name="T5" fmla="*/ 0 h 21600"/>
                  <a:gd name="T6" fmla="*/ 2700 w 21600"/>
                  <a:gd name="T7" fmla="*/ 10800 h 21600"/>
                  <a:gd name="T8" fmla="*/ 10799 w 21600"/>
                  <a:gd name="T9" fmla="*/ 5400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7817"/>
                      <a:pt x="13782" y="5400"/>
                      <a:pt x="10800" y="5400"/>
                    </a:cubicBezTo>
                    <a:cubicBezTo>
                      <a:pt x="7817" y="5400"/>
                      <a:pt x="5400" y="7817"/>
                      <a:pt x="5400" y="10800"/>
                    </a:cubicBezTo>
                    <a:lnTo>
                      <a:pt x="0" y="10800"/>
                    </a:ln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0"/>
                      <a:pt x="21599" y="4835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pattFill prst="dkHorz">
                <a:fgClr>
                  <a:schemeClr val="accent1">
                    <a:alpha val="50000"/>
                  </a:schemeClr>
                </a:fgClr>
                <a:bgClr>
                  <a:srgbClr val="990000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47" name="Text Box 55" descr="Темный горизонтальный"/>
            <p:cNvSpPr txBox="1">
              <a:spLocks noChangeArrowheads="1"/>
            </p:cNvSpPr>
            <p:nvPr/>
          </p:nvSpPr>
          <p:spPr bwMode="auto">
            <a:xfrm>
              <a:off x="4022" y="2906"/>
              <a:ext cx="212" cy="288"/>
            </a:xfrm>
            <a:prstGeom prst="rect">
              <a:avLst/>
            </a:prstGeom>
            <a:pattFill prst="dkHorz">
              <a:fgClr>
                <a:schemeClr val="accent1">
                  <a:alpha val="50000"/>
                </a:schemeClr>
              </a:fgClr>
              <a:bgClr>
                <a:srgbClr val="990000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CCCC"/>
                  </a:solidFill>
                </a:rPr>
                <a:t>1</a:t>
              </a:r>
            </a:p>
          </p:txBody>
        </p:sp>
      </p:grpSp>
      <p:grpSp>
        <p:nvGrpSpPr>
          <p:cNvPr id="8250" name="Group 58"/>
          <p:cNvGrpSpPr>
            <a:grpSpLocks/>
          </p:cNvGrpSpPr>
          <p:nvPr/>
        </p:nvGrpSpPr>
        <p:grpSpPr bwMode="auto">
          <a:xfrm>
            <a:off x="5791200" y="3276600"/>
            <a:ext cx="1600200" cy="1066800"/>
            <a:chOff x="3648" y="2064"/>
            <a:chExt cx="1008" cy="672"/>
          </a:xfrm>
        </p:grpSpPr>
        <p:grpSp>
          <p:nvGrpSpPr>
            <p:cNvPr id="8238" name="Group 46" descr="Темный горизонтальный"/>
            <p:cNvGrpSpPr>
              <a:grpSpLocks/>
            </p:cNvGrpSpPr>
            <p:nvPr/>
          </p:nvGrpSpPr>
          <p:grpSpPr bwMode="auto">
            <a:xfrm>
              <a:off x="3648" y="2064"/>
              <a:ext cx="1008" cy="672"/>
              <a:chOff x="1440" y="3168"/>
              <a:chExt cx="288" cy="384"/>
            </a:xfrm>
          </p:grpSpPr>
          <p:sp>
            <p:nvSpPr>
              <p:cNvPr id="8239" name="AutoShape 47" descr="Темный горизонтальный"/>
              <p:cNvSpPr>
                <a:spLocks noChangeArrowheads="1"/>
              </p:cNvSpPr>
              <p:nvPr/>
            </p:nvSpPr>
            <p:spPr bwMode="auto">
              <a:xfrm flipH="1">
                <a:off x="1440" y="3168"/>
                <a:ext cx="288" cy="240"/>
              </a:xfrm>
              <a:custGeom>
                <a:avLst/>
                <a:gdLst>
                  <a:gd name="G0" fmla="+- 0 0 0"/>
                  <a:gd name="G1" fmla="+- -11796480 0 0"/>
                  <a:gd name="G2" fmla="+- 0 0 -11796480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11796480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1796480"/>
                  <a:gd name="G36" fmla="sin G34 -11796480"/>
                  <a:gd name="G37" fmla="+/ -11796480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0799 w 21600"/>
                  <a:gd name="T5" fmla="*/ 0 h 21600"/>
                  <a:gd name="T6" fmla="*/ 2700 w 21600"/>
                  <a:gd name="T7" fmla="*/ 10800 h 21600"/>
                  <a:gd name="T8" fmla="*/ 10799 w 21600"/>
                  <a:gd name="T9" fmla="*/ 5400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7817"/>
                      <a:pt x="13782" y="5400"/>
                      <a:pt x="10800" y="5400"/>
                    </a:cubicBezTo>
                    <a:cubicBezTo>
                      <a:pt x="7817" y="5400"/>
                      <a:pt x="5400" y="7817"/>
                      <a:pt x="5400" y="10800"/>
                    </a:cubicBezTo>
                    <a:lnTo>
                      <a:pt x="0" y="10800"/>
                    </a:ln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0"/>
                      <a:pt x="21599" y="4835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pattFill prst="dkHorz">
                <a:fgClr>
                  <a:schemeClr val="accent1">
                    <a:alpha val="50000"/>
                  </a:schemeClr>
                </a:fgClr>
                <a:bgClr>
                  <a:srgbClr val="990000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40" name="AutoShape 48" descr="Темный горизонтальный"/>
              <p:cNvSpPr>
                <a:spLocks noChangeArrowheads="1"/>
              </p:cNvSpPr>
              <p:nvPr/>
            </p:nvSpPr>
            <p:spPr bwMode="auto">
              <a:xfrm rot="10800000" flipH="1">
                <a:off x="1440" y="3312"/>
                <a:ext cx="288" cy="240"/>
              </a:xfrm>
              <a:custGeom>
                <a:avLst/>
                <a:gdLst>
                  <a:gd name="G0" fmla="+- 0 0 0"/>
                  <a:gd name="G1" fmla="+- -11796480 0 0"/>
                  <a:gd name="G2" fmla="+- 0 0 -11796480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11796480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1796480"/>
                  <a:gd name="G36" fmla="sin G34 -11796480"/>
                  <a:gd name="G37" fmla="+/ -11796480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0799 w 21600"/>
                  <a:gd name="T5" fmla="*/ 0 h 21600"/>
                  <a:gd name="T6" fmla="*/ 2700 w 21600"/>
                  <a:gd name="T7" fmla="*/ 10800 h 21600"/>
                  <a:gd name="T8" fmla="*/ 10799 w 21600"/>
                  <a:gd name="T9" fmla="*/ 5400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7817"/>
                      <a:pt x="13782" y="5400"/>
                      <a:pt x="10800" y="5400"/>
                    </a:cubicBezTo>
                    <a:cubicBezTo>
                      <a:pt x="7817" y="5400"/>
                      <a:pt x="5400" y="7817"/>
                      <a:pt x="5400" y="10800"/>
                    </a:cubicBezTo>
                    <a:lnTo>
                      <a:pt x="0" y="10800"/>
                    </a:ln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0"/>
                      <a:pt x="21599" y="4835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pattFill prst="dkHorz">
                <a:fgClr>
                  <a:schemeClr val="accent1">
                    <a:alpha val="50000"/>
                  </a:schemeClr>
                </a:fgClr>
                <a:bgClr>
                  <a:srgbClr val="990000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48" name="Text Box 56" descr="Темный горизонтальный"/>
            <p:cNvSpPr txBox="1">
              <a:spLocks noChangeArrowheads="1"/>
            </p:cNvSpPr>
            <p:nvPr/>
          </p:nvSpPr>
          <p:spPr bwMode="auto">
            <a:xfrm>
              <a:off x="4070" y="2234"/>
              <a:ext cx="212" cy="288"/>
            </a:xfrm>
            <a:prstGeom prst="rect">
              <a:avLst/>
            </a:prstGeom>
            <a:pattFill prst="dkHorz">
              <a:fgClr>
                <a:schemeClr val="accent1">
                  <a:alpha val="50000"/>
                </a:schemeClr>
              </a:fgClr>
              <a:bgClr>
                <a:srgbClr val="990000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CCCC"/>
                  </a:solidFill>
                </a:rPr>
                <a:t>2</a:t>
              </a:r>
            </a:p>
          </p:txBody>
        </p:sp>
      </p:grpSp>
      <p:grpSp>
        <p:nvGrpSpPr>
          <p:cNvPr id="8252" name="Group 60"/>
          <p:cNvGrpSpPr>
            <a:grpSpLocks/>
          </p:cNvGrpSpPr>
          <p:nvPr/>
        </p:nvGrpSpPr>
        <p:grpSpPr bwMode="auto">
          <a:xfrm>
            <a:off x="5715000" y="3200400"/>
            <a:ext cx="1752600" cy="2133600"/>
            <a:chOff x="3600" y="2016"/>
            <a:chExt cx="1104" cy="1344"/>
          </a:xfrm>
        </p:grpSpPr>
        <p:grpSp>
          <p:nvGrpSpPr>
            <p:cNvPr id="8241" name="Group 49"/>
            <p:cNvGrpSpPr>
              <a:grpSpLocks/>
            </p:cNvGrpSpPr>
            <p:nvPr/>
          </p:nvGrpSpPr>
          <p:grpSpPr bwMode="auto">
            <a:xfrm>
              <a:off x="3600" y="2016"/>
              <a:ext cx="1104" cy="1344"/>
              <a:chOff x="1440" y="3168"/>
              <a:chExt cx="288" cy="384"/>
            </a:xfrm>
          </p:grpSpPr>
          <p:sp>
            <p:nvSpPr>
              <p:cNvPr id="8242" name="AutoShape 50"/>
              <p:cNvSpPr>
                <a:spLocks noChangeArrowheads="1"/>
              </p:cNvSpPr>
              <p:nvPr/>
            </p:nvSpPr>
            <p:spPr bwMode="auto">
              <a:xfrm flipH="1">
                <a:off x="1440" y="3168"/>
                <a:ext cx="288" cy="240"/>
              </a:xfrm>
              <a:custGeom>
                <a:avLst/>
                <a:gdLst>
                  <a:gd name="G0" fmla="+- 0 0 0"/>
                  <a:gd name="G1" fmla="+- -11796480 0 0"/>
                  <a:gd name="G2" fmla="+- 0 0 -11796480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11796480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1796480"/>
                  <a:gd name="G36" fmla="sin G34 -11796480"/>
                  <a:gd name="G37" fmla="+/ -11796480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0799 w 21600"/>
                  <a:gd name="T5" fmla="*/ 0 h 21600"/>
                  <a:gd name="T6" fmla="*/ 2700 w 21600"/>
                  <a:gd name="T7" fmla="*/ 10800 h 21600"/>
                  <a:gd name="T8" fmla="*/ 10799 w 21600"/>
                  <a:gd name="T9" fmla="*/ 5400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7817"/>
                      <a:pt x="13782" y="5400"/>
                      <a:pt x="10800" y="5400"/>
                    </a:cubicBezTo>
                    <a:cubicBezTo>
                      <a:pt x="7817" y="5400"/>
                      <a:pt x="5400" y="7817"/>
                      <a:pt x="5400" y="10800"/>
                    </a:cubicBezTo>
                    <a:lnTo>
                      <a:pt x="0" y="10800"/>
                    </a:ln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0"/>
                      <a:pt x="21599" y="4835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solidFill>
                <a:srgbClr val="9900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43" name="AutoShape 51"/>
              <p:cNvSpPr>
                <a:spLocks noChangeArrowheads="1"/>
              </p:cNvSpPr>
              <p:nvPr/>
            </p:nvSpPr>
            <p:spPr bwMode="auto">
              <a:xfrm rot="10800000" flipH="1">
                <a:off x="1440" y="3312"/>
                <a:ext cx="288" cy="240"/>
              </a:xfrm>
              <a:custGeom>
                <a:avLst/>
                <a:gdLst>
                  <a:gd name="G0" fmla="+- 0 0 0"/>
                  <a:gd name="G1" fmla="+- -11796480 0 0"/>
                  <a:gd name="G2" fmla="+- 0 0 -11796480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11796480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1796480"/>
                  <a:gd name="G36" fmla="sin G34 -11796480"/>
                  <a:gd name="G37" fmla="+/ -11796480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0799 w 21600"/>
                  <a:gd name="T5" fmla="*/ 0 h 21600"/>
                  <a:gd name="T6" fmla="*/ 2700 w 21600"/>
                  <a:gd name="T7" fmla="*/ 10800 h 21600"/>
                  <a:gd name="T8" fmla="*/ 10799 w 21600"/>
                  <a:gd name="T9" fmla="*/ 5400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7817"/>
                      <a:pt x="13782" y="5400"/>
                      <a:pt x="10800" y="5400"/>
                    </a:cubicBezTo>
                    <a:cubicBezTo>
                      <a:pt x="7817" y="5400"/>
                      <a:pt x="5400" y="7817"/>
                      <a:pt x="5400" y="10800"/>
                    </a:cubicBezTo>
                    <a:lnTo>
                      <a:pt x="0" y="10800"/>
                    </a:ln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0"/>
                      <a:pt x="21599" y="4835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solidFill>
                <a:srgbClr val="9900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49" name="Text Box 57"/>
            <p:cNvSpPr txBox="1">
              <a:spLocks noChangeArrowheads="1"/>
            </p:cNvSpPr>
            <p:nvPr/>
          </p:nvSpPr>
          <p:spPr bwMode="auto">
            <a:xfrm>
              <a:off x="4070" y="2460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rgbClr val="FFCCCC"/>
                  </a:solidFill>
                </a:rPr>
                <a:t>3</a:t>
              </a:r>
            </a:p>
          </p:txBody>
        </p:sp>
      </p:grpSp>
      <p:pic>
        <p:nvPicPr>
          <p:cNvPr id="8254" name="Picture 62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5513388" cy="457200"/>
          </a:xfrm>
          <a:prstGeom prst="rect">
            <a:avLst/>
          </a:prstGeom>
          <a:noFill/>
        </p:spPr>
      </p:pic>
      <p:sp>
        <p:nvSpPr>
          <p:cNvPr id="8255" name="Text Box 63"/>
          <p:cNvSpPr txBox="1">
            <a:spLocks noChangeArrowheads="1"/>
          </p:cNvSpPr>
          <p:nvPr/>
        </p:nvSpPr>
        <p:spPr bwMode="auto">
          <a:xfrm>
            <a:off x="196850" y="2349500"/>
            <a:ext cx="3552639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70000"/>
              </a:lnSpc>
            </a:pP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1-й цикл </a:t>
            </a:r>
            <a:r>
              <a:rPr lang="ru-RU" dirty="0"/>
              <a:t>– регулирование</a:t>
            </a:r>
          </a:p>
          <a:p>
            <a:endParaRPr lang="ru-RU" dirty="0"/>
          </a:p>
        </p:txBody>
      </p:sp>
      <p:sp>
        <p:nvSpPr>
          <p:cNvPr id="8256" name="Text Box 64"/>
          <p:cNvSpPr txBox="1">
            <a:spLocks noChangeArrowheads="1"/>
          </p:cNvSpPr>
          <p:nvPr/>
        </p:nvSpPr>
        <p:spPr bwMode="auto">
          <a:xfrm>
            <a:off x="212725" y="3622675"/>
            <a:ext cx="40831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2-й цикл </a:t>
            </a:r>
            <a:r>
              <a:rPr lang="ru-RU" dirty="0"/>
              <a:t>– выбор программы </a:t>
            </a:r>
          </a:p>
          <a:p>
            <a:r>
              <a:rPr lang="ru-RU" dirty="0"/>
              <a:t>   		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3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700"/>
                            </p:stCondLst>
                            <p:childTnLst>
                              <p:par>
                                <p:cTn id="2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7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800"/>
                            </p:stCondLst>
                            <p:childTnLst>
                              <p:par>
                                <p:cTn id="2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8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3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900"/>
                            </p:stCondLst>
                            <p:childTnLst>
                              <p:par>
                                <p:cTn id="3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246" grpId="0" autoUpdateAnimBg="0"/>
      <p:bldP spid="8255" grpId="0" autoUpdateAnimBg="0"/>
      <p:bldP spid="825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r>
              <a:rPr lang="ru-RU"/>
              <a:t>Правила координации видов управления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2667000"/>
            <a:ext cx="7848302" cy="121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</a:t>
            </a:r>
            <a:r>
              <a:rPr lang="ru-RU" dirty="0"/>
              <a:t>  -       </a:t>
            </a:r>
            <a:r>
              <a:rPr lang="ru-RU" sz="3200" dirty="0">
                <a:solidFill>
                  <a:srgbClr val="C00000"/>
                </a:solidFill>
              </a:rPr>
              <a:t>К := Н + С,  </a:t>
            </a:r>
            <a:r>
              <a:rPr lang="ru-RU" sz="3200" dirty="0">
                <a:solidFill>
                  <a:srgbClr val="FFCCCC"/>
                </a:solidFill>
              </a:rPr>
              <a:t>     </a:t>
            </a:r>
            <a:r>
              <a:rPr lang="ru-RU" dirty="0"/>
              <a:t>    </a:t>
            </a:r>
          </a:p>
          <a:p>
            <a:pPr>
              <a:lnSpc>
                <a:spcPct val="70000"/>
              </a:lnSpc>
            </a:pPr>
            <a:r>
              <a:rPr lang="ru-RU" dirty="0"/>
              <a:t>				</a:t>
            </a:r>
            <a:r>
              <a:rPr lang="ru-RU" dirty="0">
                <a:solidFill>
                  <a:srgbClr val="C00000"/>
                </a:solidFill>
              </a:rPr>
              <a:t>	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ru-RU" dirty="0">
                <a:solidFill>
                  <a:srgbClr val="C00000"/>
                </a:solidFill>
              </a:rPr>
              <a:t> Н- наблюдение (сбор)</a:t>
            </a:r>
          </a:p>
          <a:p>
            <a:r>
              <a:rPr lang="ru-RU" dirty="0">
                <a:solidFill>
                  <a:srgbClr val="C00000"/>
                </a:solidFill>
              </a:rPr>
              <a:t>				            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ru-RU" dirty="0">
                <a:solidFill>
                  <a:srgbClr val="C00000"/>
                </a:solidFill>
              </a:rPr>
              <a:t> С- сигнализация</a:t>
            </a:r>
            <a:r>
              <a:rPr lang="ru-RU" dirty="0"/>
              <a:t>	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17525" y="3992563"/>
            <a:ext cx="6897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Регулирование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– </a:t>
            </a:r>
            <a:r>
              <a:rPr lang="ru-RU" sz="3200" dirty="0">
                <a:solidFill>
                  <a:srgbClr val="C00000"/>
                </a:solidFill>
              </a:rPr>
              <a:t>Р:= </a:t>
            </a:r>
            <a:r>
              <a:rPr lang="ru-RU" sz="3200" dirty="0" err="1">
                <a:solidFill>
                  <a:srgbClr val="C00000"/>
                </a:solidFill>
              </a:rPr>
              <a:t>Н+С+В=К+В</a:t>
            </a:r>
            <a:r>
              <a:rPr lang="ru-RU" sz="3200" dirty="0">
                <a:solidFill>
                  <a:srgbClr val="C00000"/>
                </a:solidFill>
              </a:rPr>
              <a:t>,   </a:t>
            </a:r>
          </a:p>
          <a:p>
            <a:r>
              <a:rPr lang="ru-RU" sz="3200" dirty="0">
                <a:solidFill>
                  <a:srgbClr val="FFCCCC"/>
                </a:solidFill>
              </a:rPr>
              <a:t>					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ru-RU" dirty="0">
                <a:solidFill>
                  <a:srgbClr val="C00000"/>
                </a:solidFill>
              </a:rPr>
              <a:t>В - воздействие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57213" y="5170488"/>
            <a:ext cx="7662862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состояния</a:t>
            </a:r>
            <a:r>
              <a:rPr lang="ru-RU" dirty="0"/>
              <a:t> (управление)-</a:t>
            </a:r>
          </a:p>
          <a:p>
            <a:r>
              <a:rPr lang="ru-RU" dirty="0">
                <a:solidFill>
                  <a:srgbClr val="C00000"/>
                </a:solidFill>
              </a:rPr>
              <a:t>                            </a:t>
            </a:r>
            <a:r>
              <a:rPr lang="en-US" sz="3200" dirty="0">
                <a:solidFill>
                  <a:srgbClr val="C00000"/>
                </a:solidFill>
              </a:rPr>
              <a:t>U</a:t>
            </a:r>
            <a:r>
              <a:rPr lang="ru-RU" sz="3200" dirty="0">
                <a:solidFill>
                  <a:srgbClr val="C00000"/>
                </a:solidFill>
              </a:rPr>
              <a:t>:</a:t>
            </a:r>
            <a:r>
              <a:rPr lang="ru-RU" sz="3200" dirty="0" err="1">
                <a:solidFill>
                  <a:srgbClr val="C00000"/>
                </a:solidFill>
              </a:rPr>
              <a:t>=Н+С+В+З</a:t>
            </a:r>
            <a:r>
              <a:rPr lang="ru-RU" sz="3200" dirty="0">
                <a:solidFill>
                  <a:srgbClr val="C00000"/>
                </a:solidFill>
              </a:rPr>
              <a:t> = </a:t>
            </a:r>
            <a:r>
              <a:rPr lang="ru-RU" sz="3200" dirty="0" err="1">
                <a:solidFill>
                  <a:srgbClr val="C00000"/>
                </a:solidFill>
              </a:rPr>
              <a:t>Р+З</a:t>
            </a:r>
            <a:r>
              <a:rPr lang="ru-RU" sz="3200" dirty="0">
                <a:solidFill>
                  <a:srgbClr val="C00000"/>
                </a:solidFill>
              </a:rPr>
              <a:t>,  </a:t>
            </a:r>
          </a:p>
          <a:p>
            <a:pPr>
              <a:lnSpc>
                <a:spcPct val="120000"/>
              </a:lnSpc>
            </a:pPr>
            <a:r>
              <a:rPr lang="ru-RU" dirty="0"/>
              <a:t>					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З</a:t>
            </a:r>
            <a:r>
              <a:rPr lang="ru-RU" dirty="0">
                <a:solidFill>
                  <a:srgbClr val="C00000"/>
                </a:solidFill>
              </a:rPr>
              <a:t> – задание критерия</a:t>
            </a:r>
          </a:p>
        </p:txBody>
      </p:sp>
      <p:pic>
        <p:nvPicPr>
          <p:cNvPr id="9222" name="Picture 6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5513388" cy="4572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57200" y="2590800"/>
            <a:ext cx="8153400" cy="12954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57200" y="3962400"/>
            <a:ext cx="8153400" cy="1143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57200" y="5181600"/>
            <a:ext cx="8153400" cy="14478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autoUpdateAnimBg="0"/>
      <p:bldP spid="9220" grpId="0" autoUpdateAnimBg="0"/>
      <p:bldP spid="9221" grpId="0" autoUpdateAnimBg="0"/>
      <p:bldP spid="9223" grpId="0" animBg="1"/>
      <p:bldP spid="9224" grpId="0" animBg="1"/>
      <p:bldP spid="92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000"/>
              <a:t>Параметры физических процессов</a:t>
            </a:r>
          </a:p>
        </p:txBody>
      </p:sp>
      <p:pic>
        <p:nvPicPr>
          <p:cNvPr id="10244" name="Picture 4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5513388" cy="457200"/>
          </a:xfrm>
          <a:prstGeom prst="rect">
            <a:avLst/>
          </a:prstGeom>
          <a:noFill/>
        </p:spPr>
      </p:pic>
      <p:grpSp>
        <p:nvGrpSpPr>
          <p:cNvPr id="10259" name="Group 19"/>
          <p:cNvGrpSpPr>
            <a:grpSpLocks/>
          </p:cNvGrpSpPr>
          <p:nvPr/>
        </p:nvGrpSpPr>
        <p:grpSpPr bwMode="auto">
          <a:xfrm>
            <a:off x="3294063" y="3962400"/>
            <a:ext cx="5468937" cy="1905000"/>
            <a:chOff x="2027" y="1920"/>
            <a:chExt cx="3445" cy="1200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3120" y="2254"/>
              <a:ext cx="912" cy="336"/>
            </a:xfrm>
            <a:prstGeom prst="rect">
              <a:avLst/>
            </a:prstGeom>
            <a:solidFill>
              <a:srgbClr val="6CB2C8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6" name="AutoShape 6"/>
            <p:cNvSpPr>
              <a:spLocks noChangeArrowheads="1"/>
            </p:cNvSpPr>
            <p:nvPr/>
          </p:nvSpPr>
          <p:spPr bwMode="auto">
            <a:xfrm rot="-3728264">
              <a:off x="2459" y="1488"/>
              <a:ext cx="384" cy="1248"/>
            </a:xfrm>
            <a:prstGeom prst="parallelogram">
              <a:avLst>
                <a:gd name="adj" fmla="val 25000"/>
              </a:avLst>
            </a:prstGeom>
            <a:solidFill>
              <a:srgbClr val="6CB2C8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0" name="Oval 10"/>
            <p:cNvSpPr>
              <a:spLocks noChangeArrowheads="1"/>
            </p:cNvSpPr>
            <p:nvPr/>
          </p:nvSpPr>
          <p:spPr bwMode="auto">
            <a:xfrm rot="-243963">
              <a:off x="3504" y="2784"/>
              <a:ext cx="1824" cy="336"/>
            </a:xfrm>
            <a:prstGeom prst="ellipse">
              <a:avLst/>
            </a:prstGeom>
            <a:solidFill>
              <a:srgbClr val="6CB2C8"/>
            </a:soli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3504" y="2640"/>
              <a:ext cx="240" cy="336"/>
            </a:xfrm>
            <a:prstGeom prst="rect">
              <a:avLst/>
            </a:prstGeom>
            <a:solidFill>
              <a:srgbClr val="6CB2C8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2" name="AutoShape 12"/>
            <p:cNvSpPr>
              <a:spLocks noChangeArrowheads="1"/>
            </p:cNvSpPr>
            <p:nvPr/>
          </p:nvSpPr>
          <p:spPr bwMode="auto">
            <a:xfrm rot="-8079659">
              <a:off x="3600" y="2736"/>
              <a:ext cx="240" cy="240"/>
            </a:xfrm>
            <a:prstGeom prst="triangle">
              <a:avLst>
                <a:gd name="adj" fmla="val 50000"/>
              </a:avLst>
            </a:prstGeom>
            <a:solidFill>
              <a:srgbClr val="6CB2C8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 rot="-456699">
              <a:off x="3980" y="2688"/>
              <a:ext cx="1440" cy="336"/>
            </a:xfrm>
            <a:prstGeom prst="rect">
              <a:avLst/>
            </a:prstGeom>
            <a:solidFill>
              <a:srgbClr val="6CB2C8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 rot="-3167006">
              <a:off x="3768" y="2664"/>
              <a:ext cx="48" cy="192"/>
            </a:xfrm>
            <a:prstGeom prst="rect">
              <a:avLst/>
            </a:prstGeom>
            <a:solidFill>
              <a:srgbClr val="6CB2C8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3840" y="2784"/>
              <a:ext cx="144" cy="48"/>
            </a:xfrm>
            <a:prstGeom prst="rect">
              <a:avLst/>
            </a:prstGeom>
            <a:solidFill>
              <a:srgbClr val="6CB2C8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3840" y="2832"/>
              <a:ext cx="528" cy="48"/>
            </a:xfrm>
            <a:prstGeom prst="rect">
              <a:avLst/>
            </a:prstGeom>
            <a:solidFill>
              <a:srgbClr val="6CB2C8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 rot="-273857">
              <a:off x="3888" y="2974"/>
              <a:ext cx="1584" cy="96"/>
            </a:xfrm>
            <a:prstGeom prst="rect">
              <a:avLst/>
            </a:prstGeom>
            <a:solidFill>
              <a:srgbClr val="6CB2C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3883025" y="2971800"/>
            <a:ext cx="442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u="sng" dirty="0">
                <a:solidFill>
                  <a:srgbClr val="6CB2C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Гидравлическое преобразование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441325" y="3394075"/>
            <a:ext cx="236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rgbClr val="C00000"/>
                </a:solidFill>
              </a:rPr>
              <a:t>Р</a:t>
            </a:r>
            <a:r>
              <a:rPr lang="ru-RU" dirty="0">
                <a:solidFill>
                  <a:srgbClr val="C00000"/>
                </a:solidFill>
              </a:rPr>
              <a:t>, (Н) </a:t>
            </a:r>
            <a:r>
              <a:rPr lang="ru-RU" dirty="0"/>
              <a:t>- давление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41325" y="4149725"/>
            <a:ext cx="321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Q, (V, </a:t>
            </a:r>
            <a:r>
              <a:rPr lang="en-US" dirty="0">
                <a:solidFill>
                  <a:srgbClr val="C00000"/>
                </a:solidFill>
                <a:latin typeface="Symbol" pitchFamily="18" charset="2"/>
              </a:rPr>
              <a:t>n) </a:t>
            </a:r>
            <a:r>
              <a:rPr lang="en-US" dirty="0"/>
              <a:t>– </a:t>
            </a:r>
            <a:r>
              <a:rPr lang="ru-RU" dirty="0"/>
              <a:t>расход воды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93725" y="4918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solidFill>
                <a:srgbClr val="FFCCCC"/>
              </a:solidFill>
            </a:endParaRP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81000" y="4879975"/>
            <a:ext cx="44926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rgbClr val="C00000"/>
                </a:solidFill>
                <a:latin typeface="Symbol" pitchFamily="18" charset="2"/>
              </a:rPr>
              <a:t>z</a:t>
            </a:r>
            <a:r>
              <a:rPr lang="ru-RU" sz="2800" dirty="0">
                <a:solidFill>
                  <a:srgbClr val="C00000"/>
                </a:solidFill>
                <a:latin typeface="Symbol" pitchFamily="18" charset="2"/>
              </a:rPr>
              <a:t> 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4725" y="4841875"/>
            <a:ext cx="231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- шероховатость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517525" y="5680075"/>
            <a:ext cx="2008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А </a:t>
            </a:r>
            <a:r>
              <a:rPr lang="ru-RU" dirty="0"/>
              <a:t>– открытие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60" grpId="0" autoUpdateAnimBg="0"/>
      <p:bldP spid="10261" grpId="0" autoUpdateAnimBg="0"/>
      <p:bldP spid="10262" grpId="0" autoUpdateAnimBg="0"/>
      <p:bldP spid="10263" grpId="0" autoUpdateAnimBg="0"/>
      <p:bldP spid="10264" grpId="0" autoUpdateAnimBg="0"/>
      <p:bldP spid="10265" grpId="0" autoUpdateAnimBg="0"/>
      <p:bldP spid="1026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Параметры физических процессов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6248400" y="2590800"/>
            <a:ext cx="990600" cy="2514600"/>
            <a:chOff x="2544" y="1488"/>
            <a:chExt cx="624" cy="1584"/>
          </a:xfrm>
        </p:grpSpPr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2832" y="2352"/>
              <a:ext cx="48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69" name="AutoShape 5"/>
            <p:cNvSpPr>
              <a:spLocks noChangeArrowheads="1"/>
            </p:cNvSpPr>
            <p:nvPr/>
          </p:nvSpPr>
          <p:spPr bwMode="auto">
            <a:xfrm>
              <a:off x="2544" y="2160"/>
              <a:ext cx="624" cy="319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99FF66">
                    <a:gamma/>
                    <a:shade val="46275"/>
                    <a:invGamma/>
                  </a:srgbClr>
                </a:gs>
                <a:gs pos="50000">
                  <a:srgbClr val="99FF66"/>
                </a:gs>
                <a:gs pos="100000">
                  <a:srgbClr val="99FF66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0" name="AutoShape 6"/>
            <p:cNvSpPr>
              <a:spLocks noChangeArrowheads="1"/>
            </p:cNvSpPr>
            <p:nvPr/>
          </p:nvSpPr>
          <p:spPr bwMode="auto">
            <a:xfrm flipV="1">
              <a:off x="2640" y="2880"/>
              <a:ext cx="430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9933FF">
                    <a:gamma/>
                    <a:shade val="46275"/>
                    <a:invGamma/>
                  </a:srgbClr>
                </a:gs>
                <a:gs pos="50000">
                  <a:srgbClr val="9933FF"/>
                </a:gs>
                <a:gs pos="100000">
                  <a:srgbClr val="9933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2832" y="1488"/>
              <a:ext cx="48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5157788" y="4800600"/>
            <a:ext cx="3098800" cy="1143000"/>
            <a:chOff x="1838" y="2880"/>
            <a:chExt cx="1952" cy="720"/>
          </a:xfrm>
        </p:grpSpPr>
        <p:grpSp>
          <p:nvGrpSpPr>
            <p:cNvPr id="11273" name="Group 9" descr="Штриховой горизонтальный"/>
            <p:cNvGrpSpPr>
              <a:grpSpLocks/>
            </p:cNvGrpSpPr>
            <p:nvPr/>
          </p:nvGrpSpPr>
          <p:grpSpPr bwMode="auto">
            <a:xfrm>
              <a:off x="1968" y="2880"/>
              <a:ext cx="1632" cy="720"/>
              <a:chOff x="1968" y="2880"/>
              <a:chExt cx="1632" cy="720"/>
            </a:xfrm>
          </p:grpSpPr>
          <p:sp>
            <p:nvSpPr>
              <p:cNvPr id="11274" name="AutoShape 10" descr="Штриховой горизонтальный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432" cy="192"/>
              </a:xfrm>
              <a:prstGeom prst="homePlate">
                <a:avLst>
                  <a:gd name="adj" fmla="val 56250"/>
                </a:avLst>
              </a:prstGeom>
              <a:pattFill prst="dashHorz">
                <a:fgClr>
                  <a:srgbClr val="990000"/>
                </a:fgClr>
                <a:bgClr>
                  <a:srgbClr val="6CB2C8"/>
                </a:bgClr>
              </a:patt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75" name="AutoShape 11" descr="Штриховой горизонтальный"/>
              <p:cNvSpPr>
                <a:spLocks noChangeArrowheads="1"/>
              </p:cNvSpPr>
              <p:nvPr/>
            </p:nvSpPr>
            <p:spPr bwMode="auto">
              <a:xfrm flipH="1">
                <a:off x="3312" y="2928"/>
                <a:ext cx="288" cy="144"/>
              </a:xfrm>
              <a:prstGeom prst="chevron">
                <a:avLst>
                  <a:gd name="adj" fmla="val 50000"/>
                </a:avLst>
              </a:prstGeom>
              <a:pattFill prst="dashHorz">
                <a:fgClr>
                  <a:srgbClr val="990000"/>
                </a:fgClr>
                <a:bgClr>
                  <a:srgbClr val="6CB2C8"/>
                </a:bgClr>
              </a:patt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76" name="AutoShape 12" descr="Штриховой горизонтальный"/>
              <p:cNvSpPr>
                <a:spLocks noChangeArrowheads="1"/>
              </p:cNvSpPr>
              <p:nvPr/>
            </p:nvSpPr>
            <p:spPr bwMode="auto">
              <a:xfrm flipV="1">
                <a:off x="2784" y="3120"/>
                <a:ext cx="432" cy="480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pattFill prst="dashHorz">
                <a:fgClr>
                  <a:srgbClr val="990000"/>
                </a:fgClr>
                <a:bgClr>
                  <a:srgbClr val="6CB2C8"/>
                </a:bgClr>
              </a:patt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277" name="Text Box 13" descr="Штриховой горизонтальный"/>
            <p:cNvSpPr txBox="1">
              <a:spLocks noChangeArrowheads="1"/>
            </p:cNvSpPr>
            <p:nvPr/>
          </p:nvSpPr>
          <p:spPr bwMode="auto">
            <a:xfrm>
              <a:off x="1838" y="3062"/>
              <a:ext cx="706" cy="250"/>
            </a:xfrm>
            <a:prstGeom prst="rect">
              <a:avLst/>
            </a:prstGeom>
            <a:pattFill prst="dashHorz">
              <a:fgClr>
                <a:srgbClr val="990000"/>
              </a:fgClr>
              <a:bgClr>
                <a:srgbClr val="6CB2C8"/>
              </a:bgClr>
            </a:patt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yr" charset="-52"/>
                </a:rPr>
                <a:t>Из ВБ</a:t>
              </a:r>
            </a:p>
          </p:txBody>
        </p:sp>
        <p:sp>
          <p:nvSpPr>
            <p:cNvPr id="11278" name="Text Box 14" descr="Штриховой горизонтальный"/>
            <p:cNvSpPr txBox="1">
              <a:spLocks noChangeArrowheads="1"/>
            </p:cNvSpPr>
            <p:nvPr/>
          </p:nvSpPr>
          <p:spPr bwMode="auto">
            <a:xfrm>
              <a:off x="3302" y="3321"/>
              <a:ext cx="488" cy="250"/>
            </a:xfrm>
            <a:prstGeom prst="rect">
              <a:avLst/>
            </a:prstGeom>
            <a:pattFill prst="dashHorz">
              <a:fgClr>
                <a:srgbClr val="990000"/>
              </a:fgClr>
              <a:bgClr>
                <a:srgbClr val="6CB2C8"/>
              </a:bgClr>
            </a:patt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yr" charset="-52"/>
                </a:rPr>
                <a:t>В НБ</a:t>
              </a:r>
            </a:p>
          </p:txBody>
        </p:sp>
      </p:grp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28600" y="3200400"/>
            <a:ext cx="492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Гидромеханическое преобразование</a:t>
            </a: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>
            <a:off x="6248400" y="2438400"/>
            <a:ext cx="762000" cy="381000"/>
          </a:xfrm>
          <a:prstGeom prst="curvedRightArrow">
            <a:avLst>
              <a:gd name="adj1" fmla="val 20000"/>
              <a:gd name="adj2" fmla="val 40000"/>
              <a:gd name="adj3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152400" y="3992563"/>
            <a:ext cx="16957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&lt;</a:t>
            </a:r>
            <a:r>
              <a:rPr lang="en-US" sz="3200" dirty="0" err="1">
                <a:solidFill>
                  <a:srgbClr val="C00000"/>
                </a:solidFill>
              </a:rPr>
              <a:t>P,V</a:t>
            </a:r>
            <a:r>
              <a:rPr lang="en-US" sz="3200" dirty="0">
                <a:solidFill>
                  <a:srgbClr val="C00000"/>
                </a:solidFill>
              </a:rPr>
              <a:t>, </a:t>
            </a:r>
            <a:r>
              <a:rPr lang="en-US" sz="3200" dirty="0">
                <a:solidFill>
                  <a:srgbClr val="C00000"/>
                </a:solidFill>
                <a:latin typeface="Symbol" pitchFamily="18" charset="2"/>
              </a:rPr>
              <a:t>n</a:t>
            </a:r>
            <a:r>
              <a:rPr lang="en-US" sz="3200" dirty="0">
                <a:solidFill>
                  <a:srgbClr val="C00000"/>
                </a:solidFill>
              </a:rPr>
              <a:t> &gt;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>
            <a:off x="1981200" y="41910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2665413" y="3992563"/>
            <a:ext cx="22365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CCCC"/>
                </a:solidFill>
              </a:rPr>
              <a:t>&lt;</a:t>
            </a:r>
            <a:r>
              <a:rPr lang="en-US" sz="3200" dirty="0">
                <a:solidFill>
                  <a:srgbClr val="C00000"/>
                </a:solidFill>
              </a:rPr>
              <a:t>F</a:t>
            </a:r>
            <a:r>
              <a:rPr lang="en-US" sz="3200" dirty="0"/>
              <a:t> [M]</a:t>
            </a:r>
            <a:r>
              <a:rPr lang="en-US" sz="3200" dirty="0">
                <a:solidFill>
                  <a:srgbClr val="C00000"/>
                </a:solidFill>
              </a:rPr>
              <a:t>, </a:t>
            </a:r>
            <a:r>
              <a:rPr lang="en-US" sz="3200" dirty="0" smtClean="0">
                <a:solidFill>
                  <a:srgbClr val="C00000"/>
                </a:solidFill>
                <a:latin typeface="Symbol" pitchFamily="18" charset="2"/>
              </a:rPr>
              <a:t>w, </a:t>
            </a:r>
            <a:r>
              <a:rPr lang="en-US" sz="3200" dirty="0">
                <a:solidFill>
                  <a:srgbClr val="C00000"/>
                </a:solidFill>
              </a:rPr>
              <a:t>J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11284" name="Picture 20" descr="dd010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5513388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387</Words>
  <Application>Microsoft Office PowerPoint</Application>
  <PresentationFormat>Экран (4:3)</PresentationFormat>
  <Paragraphs>143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Times New Roman</vt:lpstr>
      <vt:lpstr>Symbol</vt:lpstr>
      <vt:lpstr>Arial Cyr</vt:lpstr>
      <vt:lpstr>Оформление по умолчанию</vt:lpstr>
      <vt:lpstr>Вспомогательное оборудование ГЭУ</vt:lpstr>
      <vt:lpstr>Управляемый процесс</vt:lpstr>
      <vt:lpstr>Виды процессов управления – контроль состояния</vt:lpstr>
      <vt:lpstr>Слайд 4</vt:lpstr>
      <vt:lpstr>Слайд 5</vt:lpstr>
      <vt:lpstr>Циклы управления</vt:lpstr>
      <vt:lpstr>Правила координации видов управления</vt:lpstr>
      <vt:lpstr>Параметры физических процессов</vt:lpstr>
      <vt:lpstr>Параметры физических процессов</vt:lpstr>
      <vt:lpstr>Параметры физических процессов</vt:lpstr>
      <vt:lpstr>Параметры физических процессов</vt:lpstr>
      <vt:lpstr>Процессы управления</vt:lpstr>
    </vt:vector>
  </TitlesOfParts>
  <Company> МЭИ (ТУ)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Вспомогательное оборудование ГЭУ</dc:title>
  <dc:creator>УЦИТ</dc:creator>
  <cp:lastModifiedBy>www.PHILka.RU</cp:lastModifiedBy>
  <cp:revision>26</cp:revision>
  <dcterms:created xsi:type="dcterms:W3CDTF">2000-02-20T19:54:22Z</dcterms:created>
  <dcterms:modified xsi:type="dcterms:W3CDTF">2010-03-17T19:33:14Z</dcterms:modified>
</cp:coreProperties>
</file>